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6"/>
  </p:notesMasterIdLst>
  <p:handoutMasterIdLst>
    <p:handoutMasterId r:id="rId7"/>
  </p:handoutMasterIdLst>
  <p:sldIdLst>
    <p:sldId id="285" r:id="rId2"/>
    <p:sldId id="292" r:id="rId3"/>
    <p:sldId id="289" r:id="rId4"/>
    <p:sldId id="290" r:id="rId5"/>
  </p:sldIdLst>
  <p:sldSz cx="9144000" cy="6858000" type="screen4x3"/>
  <p:notesSz cx="7023100" cy="9309100"/>
  <p:custDataLst>
    <p:tags r:id="rId8"/>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BAF0"/>
    <a:srgbClr val="F8FAA8"/>
    <a:srgbClr val="80B1D9"/>
    <a:srgbClr val="6489A9"/>
    <a:srgbClr val="7F7F7F"/>
    <a:srgbClr val="4C4C4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6154" autoAdjust="0"/>
  </p:normalViewPr>
  <p:slideViewPr>
    <p:cSldViewPr>
      <p:cViewPr>
        <p:scale>
          <a:sx n="100" d="100"/>
          <a:sy n="100" d="100"/>
        </p:scale>
        <p:origin x="-859"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3043238" cy="466725"/>
          </a:xfrm>
          <a:prstGeom prst="rect">
            <a:avLst/>
          </a:prstGeom>
          <a:noFill/>
          <a:ln>
            <a:noFill/>
          </a:ln>
          <a:effectLst/>
          <a:extLst>
            <a:ext uri="{909E8E84-426E-40DD-AFC4-6F175D3DCCD1}"/>
            <a:ext uri="{91240B29-F687-4F45-9708-019B960494DF}"/>
            <a:ext uri="{AF507438-7753-43E0-B8FC-AC1667EBCBE1}"/>
          </a:extLst>
        </p:spPr>
        <p:txBody>
          <a:bodyPr vert="horz" wrap="square" lIns="93391" tIns="46696" rIns="93391" bIns="46696" numCol="1" anchor="t" anchorCtr="0" compatLnSpc="1">
            <a:prstTxWarp prst="textNoShape">
              <a:avLst/>
            </a:prstTxWarp>
          </a:bodyPr>
          <a:lstStyle>
            <a:lvl1pPr defTabSz="934006" eaLnBrk="0" hangingPunct="0">
              <a:defRPr sz="1200">
                <a:cs typeface="+mn-cs"/>
              </a:defRPr>
            </a:lvl1pPr>
          </a:lstStyle>
          <a:p>
            <a:pPr>
              <a:defRPr/>
            </a:pPr>
            <a:endParaRPr lang="en-CA"/>
          </a:p>
        </p:txBody>
      </p:sp>
      <p:sp>
        <p:nvSpPr>
          <p:cNvPr id="76803" name="Rectangle 3"/>
          <p:cNvSpPr>
            <a:spLocks noGrp="1" noChangeArrowheads="1"/>
          </p:cNvSpPr>
          <p:nvPr>
            <p:ph type="dt" sz="quarter" idx="1"/>
          </p:nvPr>
        </p:nvSpPr>
        <p:spPr bwMode="auto">
          <a:xfrm>
            <a:off x="3978275" y="0"/>
            <a:ext cx="3043238" cy="466725"/>
          </a:xfrm>
          <a:prstGeom prst="rect">
            <a:avLst/>
          </a:prstGeom>
          <a:noFill/>
          <a:ln>
            <a:noFill/>
          </a:ln>
          <a:effectLst/>
          <a:extLst>
            <a:ext uri="{909E8E84-426E-40DD-AFC4-6F175D3DCCD1}"/>
            <a:ext uri="{91240B29-F687-4F45-9708-019B960494DF}"/>
            <a:ext uri="{AF507438-7753-43E0-B8FC-AC1667EBCBE1}"/>
          </a:extLst>
        </p:spPr>
        <p:txBody>
          <a:bodyPr vert="horz" wrap="square" lIns="93391" tIns="46696" rIns="93391" bIns="46696" numCol="1" anchor="t" anchorCtr="0" compatLnSpc="1">
            <a:prstTxWarp prst="textNoShape">
              <a:avLst/>
            </a:prstTxWarp>
          </a:bodyPr>
          <a:lstStyle>
            <a:lvl1pPr algn="r" defTabSz="934006" eaLnBrk="0" hangingPunct="0">
              <a:defRPr sz="1200">
                <a:cs typeface="+mn-cs"/>
              </a:defRPr>
            </a:lvl1pPr>
          </a:lstStyle>
          <a:p>
            <a:pPr>
              <a:defRPr/>
            </a:pPr>
            <a:endParaRPr lang="en-CA"/>
          </a:p>
        </p:txBody>
      </p:sp>
      <p:sp>
        <p:nvSpPr>
          <p:cNvPr id="76804" name="Rectangle 4"/>
          <p:cNvSpPr>
            <a:spLocks noGrp="1" noChangeArrowheads="1"/>
          </p:cNvSpPr>
          <p:nvPr>
            <p:ph type="ftr" sz="quarter" idx="2"/>
          </p:nvPr>
        </p:nvSpPr>
        <p:spPr bwMode="auto">
          <a:xfrm>
            <a:off x="0" y="8840788"/>
            <a:ext cx="3043238" cy="466725"/>
          </a:xfrm>
          <a:prstGeom prst="rect">
            <a:avLst/>
          </a:prstGeom>
          <a:noFill/>
          <a:ln>
            <a:noFill/>
          </a:ln>
          <a:effectLst/>
          <a:extLst>
            <a:ext uri="{909E8E84-426E-40DD-AFC4-6F175D3DCCD1}"/>
            <a:ext uri="{91240B29-F687-4F45-9708-019B960494DF}"/>
            <a:ext uri="{AF507438-7753-43E0-B8FC-AC1667EBCBE1}"/>
          </a:extLst>
        </p:spPr>
        <p:txBody>
          <a:bodyPr vert="horz" wrap="square" lIns="93391" tIns="46696" rIns="93391" bIns="46696" numCol="1" anchor="b" anchorCtr="0" compatLnSpc="1">
            <a:prstTxWarp prst="textNoShape">
              <a:avLst/>
            </a:prstTxWarp>
          </a:bodyPr>
          <a:lstStyle>
            <a:lvl1pPr defTabSz="934006" eaLnBrk="0" hangingPunct="0">
              <a:defRPr sz="1200">
                <a:cs typeface="+mn-cs"/>
              </a:defRPr>
            </a:lvl1pPr>
          </a:lstStyle>
          <a:p>
            <a:pPr>
              <a:defRPr/>
            </a:pPr>
            <a:endParaRPr lang="en-CA"/>
          </a:p>
        </p:txBody>
      </p:sp>
      <p:sp>
        <p:nvSpPr>
          <p:cNvPr id="76805" name="Rectangle 5"/>
          <p:cNvSpPr>
            <a:spLocks noGrp="1" noChangeArrowheads="1"/>
          </p:cNvSpPr>
          <p:nvPr>
            <p:ph type="sldNum" sz="quarter" idx="3"/>
          </p:nvPr>
        </p:nvSpPr>
        <p:spPr bwMode="auto">
          <a:xfrm>
            <a:off x="3978275" y="8840788"/>
            <a:ext cx="3043238" cy="466725"/>
          </a:xfrm>
          <a:prstGeom prst="rect">
            <a:avLst/>
          </a:prstGeom>
          <a:noFill/>
          <a:ln>
            <a:noFill/>
          </a:ln>
          <a:effectLst/>
          <a:extLst>
            <a:ext uri="{909E8E84-426E-40DD-AFC4-6F175D3DCCD1}"/>
            <a:ext uri="{91240B29-F687-4F45-9708-019B960494DF}"/>
            <a:ext uri="{AF507438-7753-43E0-B8FC-AC1667EBCBE1}"/>
          </a:extLst>
        </p:spPr>
        <p:txBody>
          <a:bodyPr vert="horz" wrap="square" lIns="93391" tIns="46696" rIns="93391" bIns="46696" numCol="1" anchor="b" anchorCtr="0" compatLnSpc="1">
            <a:prstTxWarp prst="textNoShape">
              <a:avLst/>
            </a:prstTxWarp>
          </a:bodyPr>
          <a:lstStyle>
            <a:lvl1pPr algn="r" defTabSz="934006" eaLnBrk="0" hangingPunct="0">
              <a:defRPr sz="1200">
                <a:cs typeface="+mn-cs"/>
              </a:defRPr>
            </a:lvl1pPr>
          </a:lstStyle>
          <a:p>
            <a:pPr>
              <a:defRPr/>
            </a:pPr>
            <a:fld id="{9142E864-2B32-4A0E-B060-3785F0459A84}" type="slidenum">
              <a:rPr lang="en-CA"/>
              <a:pPr>
                <a:defRPr/>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a:xfrm>
            <a:off x="0" y="0"/>
            <a:ext cx="3043238" cy="466725"/>
          </a:xfrm>
          <a:prstGeom prst="rect">
            <a:avLst/>
          </a:prstGeom>
          <a:noFill/>
          <a:ln>
            <a:noFill/>
          </a:ln>
          <a:extLst>
            <a:ext uri="{909E8E84-426E-40DD-AFC4-6F175D3DCCD1}"/>
            <a:ext uri="{91240B29-F687-4F45-9708-019B960494DF}"/>
          </a:extLst>
        </p:spPr>
        <p:txBody>
          <a:bodyPr vert="horz" wrap="square" lIns="93391" tIns="46696" rIns="93391" bIns="46696" numCol="1" anchor="t" anchorCtr="0" compatLnSpc="1">
            <a:prstTxWarp prst="textNoShape">
              <a:avLst/>
            </a:prstTxWarp>
          </a:bodyPr>
          <a:lstStyle>
            <a:lvl1pPr defTabSz="934006" eaLnBrk="0" hangingPunct="0">
              <a:defRPr sz="1200">
                <a:cs typeface="+mn-cs"/>
              </a:defRPr>
            </a:lvl1pPr>
          </a:lstStyle>
          <a:p>
            <a:pPr>
              <a:defRPr/>
            </a:pPr>
            <a:endParaRPr lang="en-US"/>
          </a:p>
        </p:txBody>
      </p:sp>
      <p:sp>
        <p:nvSpPr>
          <p:cNvPr id="4099" name="Rectangle 3"/>
          <p:cNvSpPr>
            <a:spLocks noGrp="1" noChangeArrowheads="1"/>
          </p:cNvSpPr>
          <p:nvPr>
            <p:ph type="dt" idx="1"/>
          </p:nvPr>
        </p:nvSpPr>
        <p:spPr>
          <a:xfrm>
            <a:off x="3979863" y="0"/>
            <a:ext cx="3043237" cy="466725"/>
          </a:xfrm>
          <a:prstGeom prst="rect">
            <a:avLst/>
          </a:prstGeom>
          <a:noFill/>
          <a:ln>
            <a:noFill/>
          </a:ln>
          <a:extLst>
            <a:ext uri="{909E8E84-426E-40DD-AFC4-6F175D3DCCD1}"/>
            <a:ext uri="{91240B29-F687-4F45-9708-019B960494DF}"/>
          </a:extLst>
        </p:spPr>
        <p:txBody>
          <a:bodyPr vert="horz" wrap="square" lIns="93391" tIns="46696" rIns="93391" bIns="46696" numCol="1" anchor="t" anchorCtr="0" compatLnSpc="1">
            <a:prstTxWarp prst="textNoShape">
              <a:avLst/>
            </a:prstTxWarp>
          </a:bodyPr>
          <a:lstStyle>
            <a:lvl1pPr algn="r" defTabSz="934006" eaLnBrk="0" hangingPunct="0">
              <a:defRPr sz="120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5863" y="698500"/>
            <a:ext cx="4651375"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a:xfrm>
            <a:off x="936625" y="4422775"/>
            <a:ext cx="5149850" cy="4187825"/>
          </a:xfrm>
          <a:prstGeom prst="rect">
            <a:avLst/>
          </a:prstGeom>
          <a:noFill/>
          <a:ln>
            <a:noFill/>
          </a:ln>
          <a:extLst>
            <a:ext uri="{909E8E84-426E-40DD-AFC4-6F175D3DCCD1}"/>
            <a:ext uri="{91240B29-F687-4F45-9708-019B960494DF}"/>
          </a:extLst>
        </p:spPr>
        <p:txBody>
          <a:bodyPr vert="horz" wrap="square" lIns="93391" tIns="46696" rIns="93391" bIns="466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a:xfrm>
            <a:off x="0" y="8842375"/>
            <a:ext cx="3043238" cy="466725"/>
          </a:xfrm>
          <a:prstGeom prst="rect">
            <a:avLst/>
          </a:prstGeom>
          <a:noFill/>
          <a:ln>
            <a:noFill/>
          </a:ln>
          <a:extLst>
            <a:ext uri="{909E8E84-426E-40DD-AFC4-6F175D3DCCD1}"/>
            <a:ext uri="{91240B29-F687-4F45-9708-019B960494DF}"/>
          </a:extLst>
        </p:spPr>
        <p:txBody>
          <a:bodyPr vert="horz" wrap="square" lIns="93391" tIns="46696" rIns="93391" bIns="46696" numCol="1" anchor="b" anchorCtr="0" compatLnSpc="1">
            <a:prstTxWarp prst="textNoShape">
              <a:avLst/>
            </a:prstTxWarp>
          </a:bodyPr>
          <a:lstStyle>
            <a:lvl1pPr defTabSz="934006" eaLnBrk="0" hangingPunct="0">
              <a:defRPr sz="1200">
                <a:cs typeface="+mn-cs"/>
              </a:defRPr>
            </a:lvl1pPr>
          </a:lstStyle>
          <a:p>
            <a:pPr>
              <a:defRPr/>
            </a:pPr>
            <a:endParaRPr lang="en-US"/>
          </a:p>
        </p:txBody>
      </p:sp>
      <p:sp>
        <p:nvSpPr>
          <p:cNvPr id="4103" name="Rectangle 7"/>
          <p:cNvSpPr>
            <a:spLocks noGrp="1" noChangeArrowheads="1"/>
          </p:cNvSpPr>
          <p:nvPr>
            <p:ph type="sldNum" sz="quarter" idx="5"/>
          </p:nvPr>
        </p:nvSpPr>
        <p:spPr>
          <a:xfrm>
            <a:off x="3979863" y="8842375"/>
            <a:ext cx="3043237" cy="466725"/>
          </a:xfrm>
          <a:prstGeom prst="rect">
            <a:avLst/>
          </a:prstGeom>
          <a:noFill/>
          <a:ln>
            <a:noFill/>
          </a:ln>
          <a:extLst>
            <a:ext uri="{909E8E84-426E-40DD-AFC4-6F175D3DCCD1}"/>
            <a:ext uri="{91240B29-F687-4F45-9708-019B960494DF}"/>
          </a:extLst>
        </p:spPr>
        <p:txBody>
          <a:bodyPr vert="horz" wrap="square" lIns="93391" tIns="46696" rIns="93391" bIns="46696" numCol="1" anchor="b" anchorCtr="0" compatLnSpc="1">
            <a:prstTxWarp prst="textNoShape">
              <a:avLst/>
            </a:prstTxWarp>
          </a:bodyPr>
          <a:lstStyle>
            <a:lvl1pPr algn="r" defTabSz="934006" eaLnBrk="0" hangingPunct="0">
              <a:defRPr sz="1200">
                <a:cs typeface="+mn-cs"/>
              </a:defRPr>
            </a:lvl1pPr>
          </a:lstStyle>
          <a:p>
            <a:pPr>
              <a:defRPr/>
            </a:pPr>
            <a:fld id="{E6069682-94AB-474F-81A1-0B786AF20D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noTextEdit="1"/>
          </p:cNvSpPr>
          <p:nvPr>
            <p:ph type="sldImg"/>
          </p:nvPr>
        </p:nvSpPr>
        <p:spPr>
          <a:ln/>
        </p:spPr>
      </p:sp>
      <p:sp>
        <p:nvSpPr>
          <p:cNvPr id="19458" name="Rectangle 3"/>
          <p:cNvSpPr>
            <a:spLocks noGrp="1" noChangeArrowheads="1"/>
          </p:cNvSpPr>
          <p:nvPr>
            <p:ph type="body" idx="1"/>
          </p:nvPr>
        </p:nvSpPr>
        <p:spPr bwMode="auto">
          <a:noFill/>
        </p:spPr>
        <p:txBody>
          <a:bodyPr/>
          <a:lstStyle/>
          <a:p>
            <a:r>
              <a:rPr lang="en-CA" smtClean="0">
                <a:solidFill>
                  <a:srgbClr val="FF0000"/>
                </a:solidFill>
                <a:latin typeface="Times" pitchFamily="18" charset="0"/>
              </a:rPr>
              <a:t>Important to note that in October of this year, the first case of NDM-producing Salmonella spp. likely acquired in India but detected in the U.S was reported. This is an example of how easily this enzyme is moving between species, and can be introduced into our foodborne pathogens (Salmonella).</a:t>
            </a:r>
          </a:p>
          <a:p>
            <a:endParaRPr lang="en-CA"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bwMode="auto">
          <a:xfrm>
            <a:off x="935038" y="4421188"/>
            <a:ext cx="5153025" cy="4187825"/>
          </a:xfrm>
          <a:noFill/>
        </p:spPr>
        <p:txBody>
          <a:bodyPr/>
          <a:lstStyle/>
          <a:p>
            <a:r>
              <a:rPr lang="en-CA" smtClean="0"/>
              <a:t>There are gaps in our surveillance and we are working to bridge these gaps. Regardless, there are good data coming our of the CIPARS program.</a:t>
            </a:r>
          </a:p>
          <a:p>
            <a:endParaRPr lang="en-CA" smtClean="0"/>
          </a:p>
          <a:p>
            <a:r>
              <a:rPr lang="en-CA" b="1" i="1" smtClean="0"/>
              <a:t>Focus on 5 main species – humans, chickens, pigs, cattle and turkey</a:t>
            </a:r>
          </a:p>
          <a:p>
            <a:r>
              <a:rPr lang="en-CA" b="1" i="1" smtClean="0"/>
              <a:t>Will quickly describe the main findings for each from the 2012 surveillance year. </a:t>
            </a:r>
          </a:p>
        </p:txBody>
      </p:sp>
      <p:sp>
        <p:nvSpPr>
          <p:cNvPr id="21507" name="Header Placeholder 1"/>
          <p:cNvSpPr>
            <a:spLocks noGrp="1"/>
          </p:cNvSpPr>
          <p:nvPr>
            <p:ph type="hdr" sz="quarter"/>
          </p:nvPr>
        </p:nvSpPr>
        <p:spPr bwMode="auto">
          <a:noFill/>
          <a:ln>
            <a:miter lim="800000"/>
            <a:headEnd/>
            <a:tailEnd/>
          </a:ln>
        </p:spPr>
        <p:txBody>
          <a:bodyPr/>
          <a:lstStyle/>
          <a:p>
            <a:pPr defTabSz="933450" eaLnBrk="1" hangingPunct="1"/>
            <a:r>
              <a:rPr lang="en-CA" smtClean="0"/>
              <a:t>CIPARS INTEGRATED AMR RESULTS 2012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6"/>
          <p:cNvSpPr txBox="1">
            <a:spLocks noGrp="1"/>
          </p:cNvSpPr>
          <p:nvPr/>
        </p:nvSpPr>
        <p:spPr bwMode="auto">
          <a:xfrm>
            <a:off x="3978275" y="8842375"/>
            <a:ext cx="3043238" cy="465138"/>
          </a:xfrm>
          <a:prstGeom prst="rect">
            <a:avLst/>
          </a:prstGeom>
          <a:noFill/>
          <a:ln w="9525">
            <a:noFill/>
            <a:miter lim="800000"/>
            <a:headEnd/>
            <a:tailEnd/>
          </a:ln>
        </p:spPr>
        <p:txBody>
          <a:bodyPr lIns="93307" tIns="46654" rIns="93307" bIns="46654" anchor="b"/>
          <a:lstStyle/>
          <a:p>
            <a:pPr algn="r" defTabSz="931863"/>
            <a:fld id="{D81C2B59-EFEC-4D3D-9CF7-934B1CB80042}" type="slidenum">
              <a:rPr lang="en-CA" sz="1200">
                <a:latin typeface="Calibri" pitchFamily="34" charset="0"/>
              </a:rPr>
              <a:pPr algn="r" defTabSz="931863"/>
              <a:t>3</a:t>
            </a:fld>
            <a:endParaRPr lang="en-CA" sz="1200">
              <a:latin typeface="Calibri" pitchFamily="34" charset="0"/>
            </a:endParaRPr>
          </a:p>
        </p:txBody>
      </p:sp>
      <p:sp>
        <p:nvSpPr>
          <p:cNvPr id="23554" name="Rectangle 2"/>
          <p:cNvSpPr>
            <a:spLocks noGrp="1" noRot="1" noChangeAspect="1" noTextEdit="1"/>
          </p:cNvSpPr>
          <p:nvPr>
            <p:ph type="sldImg"/>
          </p:nvPr>
        </p:nvSpPr>
        <p:spPr>
          <a:xfrm>
            <a:off x="1185863" y="698500"/>
            <a:ext cx="4652962" cy="3489325"/>
          </a:xfrm>
          <a:ln/>
        </p:spPr>
      </p:sp>
      <p:sp>
        <p:nvSpPr>
          <p:cNvPr id="23555" name="Rectangle 3"/>
          <p:cNvSpPr>
            <a:spLocks noGrp="1"/>
          </p:cNvSpPr>
          <p:nvPr>
            <p:ph type="body" idx="1"/>
          </p:nvPr>
        </p:nvSpPr>
        <p:spPr bwMode="auto">
          <a:noFill/>
        </p:spPr>
        <p:txBody>
          <a:bodyPr lIns="93307" tIns="46654" rIns="93307" bIns="46654"/>
          <a:lstStyle/>
          <a:p>
            <a:r>
              <a:rPr lang="en-CA" smtClean="0">
                <a:latin typeface="Times" pitchFamily="18" charset="0"/>
              </a:rPr>
              <a:t>This is a good example of how CIPARS integrates information collected through their surveillance program. In 2003 and 2004 high levels of resistance to ceftiofur were observed in chicken E. coli and human and chicken Salmonella Heidelberg in Quebec. This information was shared with producers in this province which lead to a voluntary withdrawal of ceftiofur which was injected into eggs. The withdrawal of its use, as shown here for the years of 2005 and 2006, produced a reduction in resistance to ceftiofur in chicken E. coli and human and chicken S. Heidelberg. However, as of 2007, partial reinstitution of use has occurred, and has led to the increase of ressistance to ceftiofur in these bacteria.</a:t>
            </a:r>
          </a:p>
          <a:p>
            <a:endParaRPr lang="en-CA"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41107B1-23E7-4E99-8BC0-E5230736D0EF}" type="slidenum">
              <a:rPr lang="en-US"/>
              <a:pPr>
                <a:defRPr/>
              </a:pPr>
              <a:t>‹#›</a:t>
            </a:fld>
            <a:endParaRPr lang="en-US" sz="14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05634D4-6093-4AA0-B807-41CD19DFB9CC}" type="slidenum">
              <a:rPr lang="en-US"/>
              <a:pPr>
                <a:defRPr/>
              </a:pPr>
              <a:t>‹#›</a:t>
            </a:fld>
            <a:endParaRPr lang="en-US" sz="14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953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12192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B2291CE-FEB6-434E-B144-FB5E21E463FF}" type="slidenum">
              <a:rPr lang="en-US"/>
              <a:pPr>
                <a:defRPr/>
              </a:pPr>
              <a:t>‹#›</a:t>
            </a:fld>
            <a:endParaRPr lang="en-US" sz="14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096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685800" y="1981200"/>
            <a:ext cx="7772400" cy="4191000"/>
          </a:xfrm>
        </p:spPr>
        <p:txBody>
          <a:bodyPr/>
          <a:lstStyle/>
          <a:p>
            <a:pPr lvl="0"/>
            <a:endParaRPr lang="en-CA"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33925D0-5CEF-4332-8791-75DD4501C580}" type="slidenum">
              <a:rPr lang="en-US"/>
              <a:pPr>
                <a:defRPr/>
              </a:pPr>
              <a:t>‹#›</a:t>
            </a:fld>
            <a:endParaRPr lang="en-US" sz="14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72400" cy="609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BF85721-0FA1-4AA0-BF4F-BDF02FA4D884}" type="slidenum">
              <a:rPr lang="en-US"/>
              <a:pPr>
                <a:defRPr/>
              </a:pPr>
              <a:t>‹#›</a:t>
            </a:fld>
            <a:endParaRPr lang="en-US" sz="14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910C848-D8A7-495A-A0DE-945A32E29DC6}" type="slidenum">
              <a:rPr lang="en-US"/>
              <a:pPr>
                <a:defRPr/>
              </a:pPr>
              <a:t>‹#›</a:t>
            </a:fld>
            <a:endParaRPr lang="en-US" sz="14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7046489-68ED-4DFE-B56B-1C7085875D66}" type="slidenum">
              <a:rPr lang="en-US"/>
              <a:pPr>
                <a:defRPr/>
              </a:pPr>
              <a:t>‹#›</a:t>
            </a:fld>
            <a:endParaRPr lang="en-US" sz="14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7C26470-5FE5-40DE-922F-551B36661BA9}" type="slidenum">
              <a:rPr lang="en-US"/>
              <a:pPr>
                <a:defRPr/>
              </a:pPr>
              <a:t>‹#›</a:t>
            </a:fld>
            <a:endParaRPr lang="en-US" sz="14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FB3252F2-A1B5-4171-88DB-1E03D3C4666C}" type="slidenum">
              <a:rPr lang="en-US"/>
              <a:pPr>
                <a:defRPr/>
              </a:pPr>
              <a:t>‹#›</a:t>
            </a:fld>
            <a:endParaRPr lang="en-US" sz="14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B57F2B4-7B11-43D3-B84C-64BCB0943E58}" type="slidenum">
              <a:rPr lang="en-US"/>
              <a:pPr>
                <a:defRPr/>
              </a:pPr>
              <a:t>‹#›</a:t>
            </a:fld>
            <a:endParaRPr lang="en-US" sz="14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1E886FA-C177-4C8D-9A50-70CE002F9633}" type="slidenum">
              <a:rPr lang="en-US"/>
              <a:pPr>
                <a:defRPr/>
              </a:pPr>
              <a:t>‹#›</a:t>
            </a:fld>
            <a:endParaRPr lang="en-US" sz="14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9194D02-DDE9-4BFD-9AED-BB6702F053BE}" type="slidenum">
              <a:rPr lang="en-US"/>
              <a:pPr>
                <a:defRPr/>
              </a:pPr>
              <a:t>‹#›</a:t>
            </a:fld>
            <a:endParaRPr lang="en-US" sz="14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Public Health Agency of Canada  |  Agence de la sant</a:t>
            </a:r>
            <a:r>
              <a:rPr lang="en-US" altLang="ja-JP"/>
              <a:t>é publique du Canada</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F6A522E-5023-48C5-90E7-E5C1AEF599AA}" type="slidenum">
              <a:rPr lang="en-US"/>
              <a:pPr>
                <a:defRPr/>
              </a:pPr>
              <a:t>‹#›</a:t>
            </a:fld>
            <a:endParaRPr lang="en-US" sz="14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PHAC-PPT-Mar2011-2"/>
          <p:cNvPicPr>
            <a:picLocks noChangeAspect="1" noChangeArrowheads="1"/>
          </p:cNvPicPr>
          <p:nvPr userDrawn="1"/>
        </p:nvPicPr>
        <p:blipFill>
          <a:blip r:embed="rId15"/>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2192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9812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a:xfrm>
            <a:off x="609600" y="6477000"/>
            <a:ext cx="6019800" cy="2286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0" hangingPunct="0">
              <a:defRPr sz="900">
                <a:solidFill>
                  <a:srgbClr val="7F7F7F"/>
                </a:solidFill>
                <a:cs typeface="+mn-cs"/>
              </a:defRPr>
            </a:lvl1pPr>
          </a:lstStyle>
          <a:p>
            <a:pPr>
              <a:defRPr/>
            </a:pPr>
            <a:r>
              <a:rPr lang="en-US"/>
              <a:t>Public Health Agency of Canada  |  Agence de la sant</a:t>
            </a:r>
            <a:r>
              <a:rPr lang="en-US" altLang="ja-JP"/>
              <a:t>é publique du Canada</a:t>
            </a:r>
            <a:endParaRPr lang="en-US"/>
          </a:p>
        </p:txBody>
      </p:sp>
      <p:sp>
        <p:nvSpPr>
          <p:cNvPr id="1030" name="Rectangle 6"/>
          <p:cNvSpPr>
            <a:spLocks noGrp="1" noChangeArrowheads="1"/>
          </p:cNvSpPr>
          <p:nvPr>
            <p:ph type="sldNum" sz="quarter" idx="4"/>
          </p:nvPr>
        </p:nvSpPr>
        <p:spPr>
          <a:xfrm>
            <a:off x="7620000" y="6477000"/>
            <a:ext cx="914400" cy="2286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0" hangingPunct="0">
              <a:defRPr sz="900">
                <a:solidFill>
                  <a:srgbClr val="7F7F7F"/>
                </a:solidFill>
                <a:cs typeface="+mn-cs"/>
              </a:defRPr>
            </a:lvl1pPr>
          </a:lstStyle>
          <a:p>
            <a:pPr>
              <a:defRPr/>
            </a:pPr>
            <a:fld id="{C5350008-CFF7-4E07-A524-7AA3B04EFB31}" type="slidenum">
              <a:rPr lang="en-US"/>
              <a:pPr>
                <a:defRPr/>
              </a:pPr>
              <a:t>‹#›</a:t>
            </a:fld>
            <a:endParaRPr lang="en-US" sz="1400">
              <a:solidFill>
                <a:schemeClr val="tx1"/>
              </a:solidFill>
            </a:endParaRPr>
          </a:p>
        </p:txBody>
      </p:sp>
      <p:sp>
        <p:nvSpPr>
          <p:cNvPr id="1031" name="Line 8"/>
          <p:cNvSpPr>
            <a:spLocks noChangeShapeType="1"/>
          </p:cNvSpPr>
          <p:nvPr userDrawn="1"/>
        </p:nvSpPr>
        <p:spPr>
          <a:xfrm>
            <a:off x="685800" y="6400800"/>
            <a:ext cx="7772400" cy="0"/>
          </a:xfrm>
          <a:prstGeom prst="line">
            <a:avLst/>
          </a:prstGeom>
          <a:noFill/>
          <a:ln w="6350">
            <a:solidFill>
              <a:srgbClr val="80B1D9"/>
            </a:solidFill>
            <a:round/>
          </a:ln>
          <a:extLst>
            <a:ext uri="{909E8E84-426E-40DD-AFC4-6F175D3DCCD1}"/>
          </a:extLst>
        </p:spPr>
        <p:txBody>
          <a:bodyPr wrap="none" anchor="ctr"/>
          <a:lstStyle/>
          <a:p>
            <a:pPr eaLnBrk="0" hangingPunct="0">
              <a:defRPr/>
            </a:pPr>
            <a:endParaRPr lang="en-C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dt="0"/>
  <p:txStyles>
    <p:titleStyle>
      <a:lvl1pPr algn="l" rtl="0" eaLnBrk="0" fontAlgn="base" hangingPunct="0">
        <a:spcBef>
          <a:spcPct val="0"/>
        </a:spcBef>
        <a:spcAft>
          <a:spcPct val="0"/>
        </a:spcAft>
        <a:defRPr sz="3200">
          <a:solidFill>
            <a:srgbClr val="6489A9"/>
          </a:solidFill>
          <a:latin typeface="+mj-lt"/>
          <a:ea typeface="+mj-ea"/>
          <a:cs typeface="+mj-cs"/>
        </a:defRPr>
      </a:lvl1pPr>
      <a:lvl2pPr algn="l" rtl="0" eaLnBrk="0" fontAlgn="base" hangingPunct="0">
        <a:spcBef>
          <a:spcPct val="0"/>
        </a:spcBef>
        <a:spcAft>
          <a:spcPct val="0"/>
        </a:spcAft>
        <a:defRPr sz="3200">
          <a:solidFill>
            <a:srgbClr val="6489A9"/>
          </a:solidFill>
          <a:latin typeface="Arial" charset="0"/>
          <a:ea typeface="ＭＳ Ｐゴシック" pitchFamily="34" charset="-128"/>
        </a:defRPr>
      </a:lvl2pPr>
      <a:lvl3pPr algn="l" rtl="0" eaLnBrk="0" fontAlgn="base" hangingPunct="0">
        <a:spcBef>
          <a:spcPct val="0"/>
        </a:spcBef>
        <a:spcAft>
          <a:spcPct val="0"/>
        </a:spcAft>
        <a:defRPr sz="3200">
          <a:solidFill>
            <a:srgbClr val="6489A9"/>
          </a:solidFill>
          <a:latin typeface="Arial" charset="0"/>
          <a:ea typeface="ＭＳ Ｐゴシック" pitchFamily="34" charset="-128"/>
        </a:defRPr>
      </a:lvl3pPr>
      <a:lvl4pPr algn="l" rtl="0" eaLnBrk="0" fontAlgn="base" hangingPunct="0">
        <a:spcBef>
          <a:spcPct val="0"/>
        </a:spcBef>
        <a:spcAft>
          <a:spcPct val="0"/>
        </a:spcAft>
        <a:defRPr sz="3200">
          <a:solidFill>
            <a:srgbClr val="6489A9"/>
          </a:solidFill>
          <a:latin typeface="Arial" charset="0"/>
          <a:ea typeface="ＭＳ Ｐゴシック" pitchFamily="34" charset="-128"/>
        </a:defRPr>
      </a:lvl4pPr>
      <a:lvl5pPr algn="l" rtl="0" eaLnBrk="0" fontAlgn="base" hangingPunct="0">
        <a:spcBef>
          <a:spcPct val="0"/>
        </a:spcBef>
        <a:spcAft>
          <a:spcPct val="0"/>
        </a:spcAft>
        <a:defRPr sz="3200">
          <a:solidFill>
            <a:srgbClr val="6489A9"/>
          </a:solidFill>
          <a:latin typeface="Arial" charset="0"/>
          <a:ea typeface="ＭＳ Ｐゴシック" pitchFamily="34" charset="-128"/>
        </a:defRPr>
      </a:lvl5pPr>
      <a:lvl6pPr marL="457200" algn="l" rtl="0" fontAlgn="base">
        <a:spcBef>
          <a:spcPct val="0"/>
        </a:spcBef>
        <a:spcAft>
          <a:spcPct val="0"/>
        </a:spcAft>
        <a:defRPr sz="3200">
          <a:solidFill>
            <a:srgbClr val="6489A9"/>
          </a:solidFill>
          <a:latin typeface="Arial" charset="0"/>
          <a:ea typeface="ＭＳ Ｐゴシック" pitchFamily="34" charset="-128"/>
        </a:defRPr>
      </a:lvl6pPr>
      <a:lvl7pPr marL="914400" algn="l" rtl="0" fontAlgn="base">
        <a:spcBef>
          <a:spcPct val="0"/>
        </a:spcBef>
        <a:spcAft>
          <a:spcPct val="0"/>
        </a:spcAft>
        <a:defRPr sz="3200">
          <a:solidFill>
            <a:srgbClr val="6489A9"/>
          </a:solidFill>
          <a:latin typeface="Arial" charset="0"/>
          <a:ea typeface="ＭＳ Ｐゴシック" pitchFamily="34" charset="-128"/>
        </a:defRPr>
      </a:lvl7pPr>
      <a:lvl8pPr marL="1371600" algn="l" rtl="0" fontAlgn="base">
        <a:spcBef>
          <a:spcPct val="0"/>
        </a:spcBef>
        <a:spcAft>
          <a:spcPct val="0"/>
        </a:spcAft>
        <a:defRPr sz="3200">
          <a:solidFill>
            <a:srgbClr val="6489A9"/>
          </a:solidFill>
          <a:latin typeface="Arial" charset="0"/>
          <a:ea typeface="ＭＳ Ｐゴシック" pitchFamily="34" charset="-128"/>
        </a:defRPr>
      </a:lvl8pPr>
      <a:lvl9pPr marL="1828800" algn="l" rtl="0" fontAlgn="base">
        <a:spcBef>
          <a:spcPct val="0"/>
        </a:spcBef>
        <a:spcAft>
          <a:spcPct val="0"/>
        </a:spcAft>
        <a:defRPr sz="3200">
          <a:solidFill>
            <a:srgbClr val="6489A9"/>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2800">
          <a:solidFill>
            <a:srgbClr val="4C4C4C"/>
          </a:solidFill>
          <a:latin typeface="+mn-lt"/>
          <a:ea typeface="+mn-ea"/>
          <a:cs typeface="+mn-cs"/>
        </a:defRPr>
      </a:lvl1pPr>
      <a:lvl2pPr marL="742950" indent="-285750" algn="l" rtl="0" eaLnBrk="0" fontAlgn="base" hangingPunct="0">
        <a:spcBef>
          <a:spcPct val="20000"/>
        </a:spcBef>
        <a:spcAft>
          <a:spcPct val="0"/>
        </a:spcAft>
        <a:buChar char="–"/>
        <a:defRPr sz="2400">
          <a:solidFill>
            <a:srgbClr val="4C4C4C"/>
          </a:solidFill>
          <a:latin typeface="+mn-lt"/>
          <a:ea typeface="+mn-ea"/>
        </a:defRPr>
      </a:lvl2pPr>
      <a:lvl3pPr marL="1143000" indent="-228600" algn="l" rtl="0" eaLnBrk="0" fontAlgn="base" hangingPunct="0">
        <a:spcBef>
          <a:spcPct val="20000"/>
        </a:spcBef>
        <a:spcAft>
          <a:spcPct val="0"/>
        </a:spcAft>
        <a:buChar char="•"/>
        <a:defRPr sz="2000">
          <a:solidFill>
            <a:srgbClr val="4C4C4C"/>
          </a:solidFill>
          <a:latin typeface="+mn-lt"/>
          <a:ea typeface="+mn-ea"/>
        </a:defRPr>
      </a:lvl3pPr>
      <a:lvl4pPr marL="1600200" indent="-228600" algn="l" rtl="0" eaLnBrk="0" fontAlgn="base" hangingPunct="0">
        <a:spcBef>
          <a:spcPct val="20000"/>
        </a:spcBef>
        <a:spcAft>
          <a:spcPct val="0"/>
        </a:spcAft>
        <a:buChar char="–"/>
        <a:defRPr>
          <a:solidFill>
            <a:srgbClr val="4C4C4C"/>
          </a:solidFill>
          <a:latin typeface="+mn-lt"/>
          <a:ea typeface="+mn-ea"/>
        </a:defRPr>
      </a:lvl4pPr>
      <a:lvl5pPr marL="2057400" indent="-228600" algn="l" rtl="0" eaLnBrk="0" fontAlgn="base" hangingPunct="0">
        <a:spcBef>
          <a:spcPct val="20000"/>
        </a:spcBef>
        <a:spcAft>
          <a:spcPct val="0"/>
        </a:spcAft>
        <a:buChar char="»"/>
        <a:defRPr sz="1600">
          <a:solidFill>
            <a:srgbClr val="4C4C4C"/>
          </a:solidFill>
          <a:latin typeface="+mn-lt"/>
          <a:ea typeface="+mn-ea"/>
        </a:defRPr>
      </a:lvl5pPr>
      <a:lvl6pPr marL="2514600" indent="-228600" algn="l" rtl="0" fontAlgn="base">
        <a:spcBef>
          <a:spcPct val="20000"/>
        </a:spcBef>
        <a:spcAft>
          <a:spcPct val="0"/>
        </a:spcAft>
        <a:buChar char="»"/>
        <a:defRPr sz="1600">
          <a:solidFill>
            <a:srgbClr val="4C4C4C"/>
          </a:solidFill>
          <a:latin typeface="+mn-lt"/>
          <a:ea typeface="+mn-ea"/>
        </a:defRPr>
      </a:lvl6pPr>
      <a:lvl7pPr marL="2971800" indent="-228600" algn="l" rtl="0" fontAlgn="base">
        <a:spcBef>
          <a:spcPct val="20000"/>
        </a:spcBef>
        <a:spcAft>
          <a:spcPct val="0"/>
        </a:spcAft>
        <a:buChar char="»"/>
        <a:defRPr sz="1600">
          <a:solidFill>
            <a:srgbClr val="4C4C4C"/>
          </a:solidFill>
          <a:latin typeface="+mn-lt"/>
          <a:ea typeface="+mn-ea"/>
        </a:defRPr>
      </a:lvl7pPr>
      <a:lvl8pPr marL="3429000" indent="-228600" algn="l" rtl="0" fontAlgn="base">
        <a:spcBef>
          <a:spcPct val="20000"/>
        </a:spcBef>
        <a:spcAft>
          <a:spcPct val="0"/>
        </a:spcAft>
        <a:buChar char="»"/>
        <a:defRPr sz="1600">
          <a:solidFill>
            <a:srgbClr val="4C4C4C"/>
          </a:solidFill>
          <a:latin typeface="+mn-lt"/>
          <a:ea typeface="+mn-ea"/>
        </a:defRPr>
      </a:lvl8pPr>
      <a:lvl9pPr marL="3886200" indent="-228600" algn="l" rtl="0" fontAlgn="base">
        <a:spcBef>
          <a:spcPct val="20000"/>
        </a:spcBef>
        <a:spcAft>
          <a:spcPct val="0"/>
        </a:spcAft>
        <a:buChar char="»"/>
        <a:defRPr sz="1600">
          <a:solidFill>
            <a:srgbClr val="4C4C4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Footer Placeholder 3"/>
          <p:cNvSpPr>
            <a:spLocks noGrp="1"/>
          </p:cNvSpPr>
          <p:nvPr>
            <p:ph type="ftr" sz="quarter" idx="10"/>
          </p:nvPr>
        </p:nvSpPr>
        <p:spPr bwMode="auto">
          <a:noFill/>
          <a:ln>
            <a:miter lim="800000"/>
            <a:headEnd/>
            <a:tailEnd/>
          </a:ln>
        </p:spPr>
        <p:txBody>
          <a:bodyPr/>
          <a:lstStyle/>
          <a:p>
            <a:r>
              <a:rPr lang="fr-CA" smtClean="0"/>
              <a:t>Agence de la santé publique du Canada  |  </a:t>
            </a:r>
            <a:r>
              <a:rPr lang="en-US" smtClean="0"/>
              <a:t>Public Health Agency of Canada</a:t>
            </a:r>
          </a:p>
        </p:txBody>
      </p:sp>
      <p:sp>
        <p:nvSpPr>
          <p:cNvPr id="17410" name="Rectangle 2"/>
          <p:cNvSpPr>
            <a:spLocks noGrp="1" noChangeArrowheads="1"/>
          </p:cNvSpPr>
          <p:nvPr>
            <p:ph type="title"/>
          </p:nvPr>
        </p:nvSpPr>
        <p:spPr>
          <a:xfrm>
            <a:off x="755650" y="1557338"/>
            <a:ext cx="7772400" cy="1008062"/>
          </a:xfrm>
        </p:spPr>
        <p:txBody>
          <a:bodyPr/>
          <a:lstStyle/>
          <a:p>
            <a:pPr algn="ctr" eaLnBrk="1" hangingPunct="1"/>
            <a:r>
              <a:rPr lang="fr-CA" sz="2800" b="1" smtClean="0">
                <a:latin typeface="Calibri" pitchFamily="34" charset="0"/>
              </a:rPr>
              <a:t>Agence de la santé publique du Canada</a:t>
            </a:r>
            <a:br>
              <a:rPr lang="fr-CA" sz="2800" b="1" smtClean="0">
                <a:latin typeface="Calibri" pitchFamily="34" charset="0"/>
              </a:rPr>
            </a:br>
            <a:r>
              <a:rPr lang="en-US" sz="2800" b="1" smtClean="0">
                <a:latin typeface="Calibri" pitchFamily="34" charset="0"/>
              </a:rPr>
              <a:t>Public Health Agency of Canada</a:t>
            </a:r>
          </a:p>
        </p:txBody>
      </p:sp>
      <p:sp>
        <p:nvSpPr>
          <p:cNvPr id="17411" name="Rectangle 3"/>
          <p:cNvSpPr>
            <a:spLocks noGrp="1" noChangeArrowheads="1"/>
          </p:cNvSpPr>
          <p:nvPr>
            <p:ph type="body" idx="1"/>
          </p:nvPr>
        </p:nvSpPr>
        <p:spPr>
          <a:xfrm>
            <a:off x="468313" y="2997200"/>
            <a:ext cx="8207375" cy="3384550"/>
          </a:xfrm>
        </p:spPr>
        <p:txBody>
          <a:bodyPr/>
          <a:lstStyle/>
          <a:p>
            <a:pPr eaLnBrk="1" hangingPunct="1">
              <a:lnSpc>
                <a:spcPct val="90000"/>
              </a:lnSpc>
              <a:buFontTx/>
              <a:buNone/>
            </a:pPr>
            <a:r>
              <a:rPr lang="fr-CA" sz="1800" b="1" i="1" smtClean="0">
                <a:solidFill>
                  <a:schemeClr val="tx1"/>
                </a:solidFill>
                <a:latin typeface="Calibri" pitchFamily="34" charset="0"/>
              </a:rPr>
              <a:t>Forum national sur la santé et le bien-être des animaux d’élevage</a:t>
            </a:r>
          </a:p>
          <a:p>
            <a:pPr eaLnBrk="1" hangingPunct="1">
              <a:lnSpc>
                <a:spcPct val="90000"/>
              </a:lnSpc>
              <a:buFontTx/>
              <a:buNone/>
            </a:pPr>
            <a:endParaRPr lang="fr-CA" sz="1800" b="1" smtClean="0">
              <a:solidFill>
                <a:schemeClr val="tx1"/>
              </a:solidFill>
              <a:latin typeface="Calibri" pitchFamily="34" charset="0"/>
            </a:endParaRPr>
          </a:p>
          <a:p>
            <a:pPr eaLnBrk="1" hangingPunct="1">
              <a:lnSpc>
                <a:spcPct val="90000"/>
              </a:lnSpc>
              <a:buFontTx/>
              <a:buNone/>
            </a:pPr>
            <a:r>
              <a:rPr lang="fr-CA" sz="1600" b="1" smtClean="0">
                <a:solidFill>
                  <a:schemeClr val="tx1"/>
                </a:solidFill>
                <a:latin typeface="Calibri" pitchFamily="34" charset="0"/>
              </a:rPr>
              <a:t>D</a:t>
            </a:r>
            <a:r>
              <a:rPr lang="fr-CA" sz="1600" b="1" baseline="30000" smtClean="0">
                <a:solidFill>
                  <a:schemeClr val="tx1"/>
                </a:solidFill>
                <a:latin typeface="Calibri" pitchFamily="34" charset="0"/>
              </a:rPr>
              <a:t>r</a:t>
            </a:r>
            <a:r>
              <a:rPr lang="fr-CA" sz="1600" b="1" smtClean="0">
                <a:solidFill>
                  <a:schemeClr val="tx1"/>
                </a:solidFill>
                <a:latin typeface="Calibri" pitchFamily="34" charset="0"/>
              </a:rPr>
              <a:t> Gregory Taylor</a:t>
            </a:r>
          </a:p>
          <a:p>
            <a:pPr eaLnBrk="1" hangingPunct="1">
              <a:lnSpc>
                <a:spcPct val="90000"/>
              </a:lnSpc>
              <a:buFontTx/>
              <a:buNone/>
            </a:pPr>
            <a:r>
              <a:rPr lang="fr-CA" sz="1600" b="1" smtClean="0">
                <a:solidFill>
                  <a:schemeClr val="tx1"/>
                </a:solidFill>
                <a:latin typeface="Calibri" pitchFamily="34" charset="0"/>
              </a:rPr>
              <a:t>Sous-administrateur en chef de la santé publique du Canada</a:t>
            </a:r>
          </a:p>
          <a:p>
            <a:pPr eaLnBrk="1" hangingPunct="1">
              <a:lnSpc>
                <a:spcPct val="90000"/>
              </a:lnSpc>
              <a:buFontTx/>
              <a:buNone/>
            </a:pPr>
            <a:r>
              <a:rPr lang="fr-CA" sz="1400" smtClean="0">
                <a:solidFill>
                  <a:schemeClr val="tx1"/>
                </a:solidFill>
                <a:latin typeface="Calibri" pitchFamily="34" charset="0"/>
              </a:rPr>
              <a:t>3 décembre 2013</a:t>
            </a:r>
          </a:p>
          <a:p>
            <a:pPr eaLnBrk="1" hangingPunct="1">
              <a:lnSpc>
                <a:spcPct val="90000"/>
              </a:lnSpc>
              <a:buFontTx/>
              <a:buNone/>
            </a:pPr>
            <a:r>
              <a:rPr lang="fr-CA" sz="1400" smtClean="0">
                <a:solidFill>
                  <a:schemeClr val="tx1"/>
                </a:solidFill>
                <a:latin typeface="Calibri" pitchFamily="34" charset="0"/>
              </a:rPr>
              <a:t>Ottawa (Ontario)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0" y="381000"/>
            <a:ext cx="9144000" cy="609600"/>
          </a:xfrm>
        </p:spPr>
        <p:txBody>
          <a:bodyPr/>
          <a:lstStyle/>
          <a:p>
            <a:pPr algn="ctr"/>
            <a:r>
              <a:rPr lang="fr-CA" sz="2400" b="1" smtClean="0">
                <a:solidFill>
                  <a:schemeClr val="tx1"/>
                </a:solidFill>
              </a:rPr>
              <a:t>Distribution mondiale des cas de NDM-1* – déc. 2010</a:t>
            </a:r>
            <a:br>
              <a:rPr lang="fr-CA" sz="2400" b="1" smtClean="0">
                <a:solidFill>
                  <a:schemeClr val="tx1"/>
                </a:solidFill>
              </a:rPr>
            </a:br>
            <a:r>
              <a:rPr lang="fr-CA" sz="2400" b="1" smtClean="0">
                <a:solidFill>
                  <a:schemeClr val="tx1"/>
                </a:solidFill>
              </a:rPr>
              <a:t>(*enzyme/superbactérie New Delhi métallo-bêta-lactamase-1)</a:t>
            </a:r>
          </a:p>
        </p:txBody>
      </p:sp>
      <p:pic>
        <p:nvPicPr>
          <p:cNvPr id="18434" name="Picture 44" descr="Drawing1"/>
          <p:cNvPicPr>
            <a:picLocks noChangeAspect="1" noChangeArrowheads="1"/>
          </p:cNvPicPr>
          <p:nvPr/>
        </p:nvPicPr>
        <p:blipFill>
          <a:blip r:embed="rId3"/>
          <a:srcRect/>
          <a:stretch>
            <a:fillRect/>
          </a:stretch>
        </p:blipFill>
        <p:spPr bwMode="auto">
          <a:xfrm>
            <a:off x="228600" y="1116013"/>
            <a:ext cx="8610600" cy="558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3"/>
          <p:cNvSpPr txBox="1">
            <a:spLocks noChangeArrowheads="1"/>
          </p:cNvSpPr>
          <p:nvPr/>
        </p:nvSpPr>
        <p:spPr bwMode="auto">
          <a:xfrm>
            <a:off x="1547813" y="188913"/>
            <a:ext cx="6043612" cy="822325"/>
          </a:xfrm>
          <a:prstGeom prst="rect">
            <a:avLst/>
          </a:prstGeom>
          <a:noFill/>
          <a:ln w="9525">
            <a:noFill/>
            <a:miter lim="800000"/>
            <a:headEnd/>
            <a:tailEnd/>
          </a:ln>
        </p:spPr>
        <p:txBody>
          <a:bodyPr>
            <a:spAutoFit/>
          </a:bodyPr>
          <a:lstStyle/>
          <a:p>
            <a:pPr algn="ctr" eaLnBrk="0" hangingPunct="0">
              <a:spcBef>
                <a:spcPct val="50000"/>
              </a:spcBef>
            </a:pPr>
            <a:r>
              <a:rPr lang="fr-CA" b="1"/>
              <a:t>L’épidémiologie de la résistance antimicrobienne est complexe…</a:t>
            </a:r>
          </a:p>
        </p:txBody>
      </p:sp>
      <p:grpSp>
        <p:nvGrpSpPr>
          <p:cNvPr id="20482" name="Group 1"/>
          <p:cNvGrpSpPr>
            <a:grpSpLocks/>
          </p:cNvGrpSpPr>
          <p:nvPr/>
        </p:nvGrpSpPr>
        <p:grpSpPr bwMode="auto">
          <a:xfrm>
            <a:off x="107950" y="869950"/>
            <a:ext cx="8856663" cy="5348288"/>
            <a:chOff x="107505" y="191492"/>
            <a:chExt cx="8857108" cy="6423036"/>
          </a:xfrm>
        </p:grpSpPr>
        <p:sp>
          <p:nvSpPr>
            <p:cNvPr id="91" name="Rectangle 4"/>
            <p:cNvSpPr>
              <a:spLocks noChangeArrowheads="1"/>
            </p:cNvSpPr>
            <p:nvPr/>
          </p:nvSpPr>
          <p:spPr>
            <a:xfrm>
              <a:off x="323416" y="4004514"/>
              <a:ext cx="609631" cy="938003"/>
            </a:xfrm>
            <a:prstGeom prst="rect">
              <a:avLst/>
            </a:prstGeom>
            <a:solidFill>
              <a:srgbClr val="FFDBB7"/>
            </a:solidFill>
            <a:ln w="9525">
              <a:solidFill>
                <a:schemeClr val="tx2">
                  <a:lumMod val="65000"/>
                  <a:lumOff val="35000"/>
                </a:schemeClr>
              </a:solidFill>
              <a:miter lim="800000"/>
            </a:ln>
            <a:effectLst/>
            <a:extLst>
              <a:ext uri="{AF507438-7753-43E0-B8FC-AC1667EBCBE1}"/>
            </a:extLst>
          </p:spPr>
          <p:txBody>
            <a:bodyPr wrap="none" anchor="ctr"/>
            <a:lstStyle/>
            <a:p>
              <a:pPr algn="ctr" eaLnBrk="0" hangingPunct="0">
                <a:spcBef>
                  <a:spcPct val="50000"/>
                </a:spcBef>
                <a:defRPr/>
              </a:pPr>
              <a:r>
                <a:rPr lang="en-GB" sz="1000" b="1">
                  <a:cs typeface="+mn-cs"/>
                </a:rPr>
                <a:t>Aliments</a:t>
              </a:r>
            </a:p>
            <a:p>
              <a:pPr algn="ctr" eaLnBrk="0" hangingPunct="0">
                <a:lnSpc>
                  <a:spcPct val="55000"/>
                </a:lnSpc>
                <a:spcBef>
                  <a:spcPct val="50000"/>
                </a:spcBef>
                <a:defRPr/>
              </a:pPr>
              <a:r>
                <a:rPr lang="en-GB" sz="1000" b="1">
                  <a:cs typeface="+mn-cs"/>
                </a:rPr>
                <a:t>pour animaux</a:t>
              </a:r>
            </a:p>
          </p:txBody>
        </p:sp>
        <p:sp>
          <p:nvSpPr>
            <p:cNvPr id="92" name="Text Box 6"/>
            <p:cNvSpPr txBox="1">
              <a:spLocks noChangeArrowheads="1"/>
            </p:cNvSpPr>
            <p:nvPr/>
          </p:nvSpPr>
          <p:spPr>
            <a:xfrm>
              <a:off x="4859132" y="4326715"/>
              <a:ext cx="635032" cy="305042"/>
            </a:xfrm>
            <a:prstGeom prst="rect">
              <a:avLst/>
            </a:prstGeom>
            <a:solidFill>
              <a:srgbClr val="FF999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Viande</a:t>
              </a:r>
            </a:p>
          </p:txBody>
        </p:sp>
        <p:sp>
          <p:nvSpPr>
            <p:cNvPr id="93" name="Rectangle 7"/>
            <p:cNvSpPr>
              <a:spLocks noChangeArrowheads="1"/>
            </p:cNvSpPr>
            <p:nvPr/>
          </p:nvSpPr>
          <p:spPr>
            <a:xfrm>
              <a:off x="3846256" y="5661273"/>
              <a:ext cx="796965" cy="505225"/>
            </a:xfrm>
            <a:prstGeom prst="rect">
              <a:avLst/>
            </a:prstGeom>
            <a:solidFill>
              <a:schemeClr val="bg1"/>
            </a:solidFill>
            <a:ln w="9525">
              <a:solidFill>
                <a:schemeClr val="tx2">
                  <a:lumMod val="65000"/>
                  <a:lumOff val="35000"/>
                </a:schemeClr>
              </a:solidFill>
              <a:miter lim="800000"/>
            </a:ln>
            <a:effectLst/>
          </p:spPr>
          <p:txBody>
            <a:bodyPr wrap="none" anchor="ctr"/>
            <a:lstStyle/>
            <a:p>
              <a:pPr algn="ctr" eaLnBrk="0" hangingPunct="0">
                <a:lnSpc>
                  <a:spcPct val="50000"/>
                </a:lnSpc>
                <a:spcBef>
                  <a:spcPct val="50000"/>
                </a:spcBef>
                <a:defRPr/>
              </a:pPr>
              <a:r>
                <a:rPr lang="en-GB" sz="1000" b="1">
                  <a:cs typeface="+mn-cs"/>
                </a:rPr>
                <a:t>Contact </a:t>
              </a:r>
            </a:p>
            <a:p>
              <a:pPr algn="ctr" eaLnBrk="0" hangingPunct="0">
                <a:lnSpc>
                  <a:spcPct val="70000"/>
                </a:lnSpc>
                <a:spcBef>
                  <a:spcPct val="50000"/>
                </a:spcBef>
                <a:defRPr/>
              </a:pPr>
              <a:r>
                <a:rPr lang="en-GB" sz="1000" b="1">
                  <a:cs typeface="+mn-cs"/>
                </a:rPr>
                <a:t>direct</a:t>
              </a:r>
            </a:p>
          </p:txBody>
        </p:sp>
        <p:sp>
          <p:nvSpPr>
            <p:cNvPr id="94" name="Oval 9"/>
            <p:cNvSpPr>
              <a:spLocks noChangeArrowheads="1"/>
            </p:cNvSpPr>
            <p:nvPr/>
          </p:nvSpPr>
          <p:spPr>
            <a:xfrm>
              <a:off x="6773753" y="3363926"/>
              <a:ext cx="2190860" cy="2152451"/>
            </a:xfrm>
            <a:prstGeom prst="ellipse">
              <a:avLst/>
            </a:prstGeom>
            <a:solidFill>
              <a:srgbClr val="FFFF99"/>
            </a:solidFill>
            <a:ln w="9525">
              <a:solidFill>
                <a:schemeClr val="tx2">
                  <a:lumMod val="65000"/>
                  <a:lumOff val="35000"/>
                </a:schemeClr>
              </a:solidFill>
              <a:round/>
            </a:ln>
            <a:effectLst/>
            <a:extLst>
              <a:ext uri="{AF507438-7753-43E0-B8FC-AC1667EBCBE1}"/>
            </a:extLst>
          </p:spPr>
          <p:txBody>
            <a:bodyPr wrap="none" anchor="ctr"/>
            <a:lstStyle/>
            <a:p>
              <a:pPr eaLnBrk="0" hangingPunct="0">
                <a:defRPr/>
              </a:pPr>
              <a:endParaRPr lang="en-CA">
                <a:cs typeface="+mn-cs"/>
              </a:endParaRPr>
            </a:p>
          </p:txBody>
        </p:sp>
        <p:sp>
          <p:nvSpPr>
            <p:cNvPr id="95" name="Oval 10"/>
            <p:cNvSpPr>
              <a:spLocks noChangeArrowheads="1"/>
            </p:cNvSpPr>
            <p:nvPr/>
          </p:nvSpPr>
          <p:spPr>
            <a:xfrm>
              <a:off x="6876945" y="4437292"/>
              <a:ext cx="990650" cy="686344"/>
            </a:xfrm>
            <a:prstGeom prst="ellipse">
              <a:avLst/>
            </a:prstGeom>
            <a:solidFill>
              <a:srgbClr val="FFFFFF"/>
            </a:solidFill>
            <a:ln w="9525">
              <a:solidFill>
                <a:schemeClr val="tx2">
                  <a:lumMod val="65000"/>
                  <a:lumOff val="35000"/>
                </a:schemeClr>
              </a:solidFill>
              <a:round/>
            </a:ln>
            <a:effectLst/>
            <a:extLst>
              <a:ext uri="{AF507438-7753-43E0-B8FC-AC1667EBCBE1}"/>
            </a:extLst>
          </p:spPr>
          <p:txBody>
            <a:bodyPr wrap="none" anchor="ctr"/>
            <a:lstStyle/>
            <a:p>
              <a:pPr algn="ctr" eaLnBrk="0" hangingPunct="0">
                <a:spcBef>
                  <a:spcPct val="50000"/>
                </a:spcBef>
              </a:pPr>
              <a:r>
                <a:rPr lang="fr-CA" sz="800" b="1"/>
                <a:t>ÉTABLISSE-</a:t>
              </a:r>
            </a:p>
            <a:p>
              <a:pPr algn="ctr" eaLnBrk="0" hangingPunct="0">
                <a:spcBef>
                  <a:spcPct val="50000"/>
                </a:spcBef>
              </a:pPr>
              <a:r>
                <a:rPr lang="fr-CA" sz="800" b="1"/>
                <a:t>MENTS DE SOINS </a:t>
              </a:r>
            </a:p>
            <a:p>
              <a:pPr algn="ctr" eaLnBrk="0" hangingPunct="0">
                <a:spcBef>
                  <a:spcPct val="50000"/>
                </a:spcBef>
              </a:pPr>
              <a:r>
                <a:rPr lang="fr-CA" sz="800" b="1"/>
                <a:t>PROLONGÉS</a:t>
              </a:r>
            </a:p>
          </p:txBody>
        </p:sp>
        <p:sp>
          <p:nvSpPr>
            <p:cNvPr id="20491" name="Text Box 12"/>
            <p:cNvSpPr txBox="1">
              <a:spLocks noChangeArrowheads="1"/>
            </p:cNvSpPr>
            <p:nvPr/>
          </p:nvSpPr>
          <p:spPr bwMode="auto">
            <a:xfrm>
              <a:off x="7467525" y="3501195"/>
              <a:ext cx="762039" cy="274538"/>
            </a:xfrm>
            <a:prstGeom prst="rect">
              <a:avLst/>
            </a:prstGeom>
            <a:solidFill>
              <a:srgbClr val="FFFF99"/>
            </a:solidFill>
            <a:ln w="9525">
              <a:noFill/>
              <a:miter lim="800000"/>
              <a:headEnd/>
              <a:tailEnd/>
            </a:ln>
          </p:spPr>
          <p:txBody>
            <a:bodyPr>
              <a:spAutoFit/>
            </a:bodyPr>
            <a:lstStyle/>
            <a:p>
              <a:pPr eaLnBrk="0" hangingPunct="0">
                <a:spcBef>
                  <a:spcPct val="50000"/>
                </a:spcBef>
              </a:pPr>
              <a:r>
                <a:rPr lang="fr-CA" sz="900" b="1"/>
                <a:t>HUMAINS</a:t>
              </a:r>
            </a:p>
          </p:txBody>
        </p:sp>
        <p:sp>
          <p:nvSpPr>
            <p:cNvPr id="97" name="Rectangle 13"/>
            <p:cNvSpPr>
              <a:spLocks noChangeArrowheads="1"/>
            </p:cNvSpPr>
            <p:nvPr/>
          </p:nvSpPr>
          <p:spPr>
            <a:xfrm>
              <a:off x="3851018" y="4076961"/>
              <a:ext cx="792203" cy="762604"/>
            </a:xfrm>
            <a:prstGeom prst="rect">
              <a:avLst/>
            </a:prstGeom>
            <a:solidFill>
              <a:srgbClr val="FF9999"/>
            </a:solidFill>
            <a:ln w="9525">
              <a:solidFill>
                <a:schemeClr val="tx2">
                  <a:lumMod val="65000"/>
                  <a:lumOff val="35000"/>
                </a:schemeClr>
              </a:solidFill>
              <a:miter lim="800000"/>
            </a:ln>
            <a:effectLst/>
            <a:extLst>
              <a:ext uri="{AF507438-7753-43E0-B8FC-AC1667EBCBE1}"/>
            </a:extLst>
          </p:spPr>
          <p:txBody>
            <a:bodyPr wrap="none" anchor="ctr"/>
            <a:lstStyle/>
            <a:p>
              <a:pPr algn="ctr" eaLnBrk="0" hangingPunct="0">
                <a:lnSpc>
                  <a:spcPct val="70000"/>
                </a:lnSpc>
                <a:spcBef>
                  <a:spcPct val="50000"/>
                </a:spcBef>
                <a:defRPr/>
              </a:pPr>
              <a:r>
                <a:rPr lang="en-GB" sz="1000" b="1">
                  <a:cs typeface="+mn-cs"/>
                </a:rPr>
                <a:t>Abattoirs </a:t>
              </a:r>
            </a:p>
            <a:p>
              <a:pPr algn="ctr" eaLnBrk="0" hangingPunct="0">
                <a:lnSpc>
                  <a:spcPct val="70000"/>
                </a:lnSpc>
                <a:spcBef>
                  <a:spcPct val="50000"/>
                </a:spcBef>
                <a:defRPr/>
              </a:pPr>
              <a:r>
                <a:rPr lang="en-GB" sz="1000" b="1">
                  <a:cs typeface="+mn-cs"/>
                </a:rPr>
                <a:t>commerciaux/ </a:t>
              </a:r>
            </a:p>
            <a:p>
              <a:pPr algn="ctr" eaLnBrk="0" hangingPunct="0">
                <a:lnSpc>
                  <a:spcPct val="70000"/>
                </a:lnSpc>
                <a:spcBef>
                  <a:spcPct val="50000"/>
                </a:spcBef>
                <a:defRPr/>
              </a:pPr>
              <a:r>
                <a:rPr lang="en-GB" sz="1000" b="1">
                  <a:cs typeface="+mn-cs"/>
                </a:rPr>
                <a:t>usines de </a:t>
              </a:r>
            </a:p>
            <a:p>
              <a:pPr algn="ctr" eaLnBrk="0" hangingPunct="0">
                <a:lnSpc>
                  <a:spcPct val="70000"/>
                </a:lnSpc>
                <a:spcBef>
                  <a:spcPct val="50000"/>
                </a:spcBef>
                <a:defRPr/>
              </a:pPr>
              <a:r>
                <a:rPr lang="en-GB" sz="1000" b="1">
                  <a:cs typeface="+mn-cs"/>
                </a:rPr>
                <a:t>transformation</a:t>
              </a:r>
            </a:p>
          </p:txBody>
        </p:sp>
        <p:sp>
          <p:nvSpPr>
            <p:cNvPr id="98" name="Text Box 15"/>
            <p:cNvSpPr txBox="1">
              <a:spLocks noChangeArrowheads="1"/>
            </p:cNvSpPr>
            <p:nvPr/>
          </p:nvSpPr>
          <p:spPr>
            <a:xfrm>
              <a:off x="467886" y="3102735"/>
              <a:ext cx="838242" cy="488067"/>
            </a:xfrm>
            <a:prstGeom prst="rect">
              <a:avLst/>
            </a:prstGeom>
            <a:solidFill>
              <a:srgbClr val="FF999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pPr>
              <a:r>
                <a:rPr lang="fr-CA" sz="1000" b="1"/>
                <a:t>Équaris-sage</a:t>
              </a:r>
            </a:p>
          </p:txBody>
        </p:sp>
        <p:sp>
          <p:nvSpPr>
            <p:cNvPr id="99" name="Oval 16"/>
            <p:cNvSpPr>
              <a:spLocks noChangeArrowheads="1"/>
            </p:cNvSpPr>
            <p:nvPr/>
          </p:nvSpPr>
          <p:spPr>
            <a:xfrm>
              <a:off x="1599830" y="3505008"/>
              <a:ext cx="1981300" cy="1904605"/>
            </a:xfrm>
            <a:prstGeom prst="ellipse">
              <a:avLst/>
            </a:prstGeom>
            <a:solidFill>
              <a:srgbClr val="FFDBB7"/>
            </a:solidFill>
            <a:ln w="9525">
              <a:solidFill>
                <a:schemeClr val="tx2">
                  <a:lumMod val="65000"/>
                  <a:lumOff val="35000"/>
                </a:schemeClr>
              </a:solidFill>
              <a:round/>
            </a:ln>
            <a:effectLst/>
            <a:extLst>
              <a:ext uri="{AF507438-7753-43E0-B8FC-AC1667EBCBE1}"/>
            </a:extLst>
          </p:spPr>
          <p:txBody>
            <a:bodyPr wrap="none" anchor="ctr"/>
            <a:lstStyle/>
            <a:p>
              <a:pPr algn="ctr" eaLnBrk="0" hangingPunct="0">
                <a:defRPr/>
              </a:pPr>
              <a:endParaRPr lang="en-GB">
                <a:cs typeface="+mn-cs"/>
              </a:endParaRPr>
            </a:p>
          </p:txBody>
        </p:sp>
        <p:sp>
          <p:nvSpPr>
            <p:cNvPr id="20495" name="Text Box 17"/>
            <p:cNvSpPr txBox="1">
              <a:spLocks noChangeArrowheads="1"/>
            </p:cNvSpPr>
            <p:nvPr/>
          </p:nvSpPr>
          <p:spPr bwMode="auto">
            <a:xfrm>
              <a:off x="2133257" y="4115092"/>
              <a:ext cx="914446" cy="697783"/>
            </a:xfrm>
            <a:prstGeom prst="rect">
              <a:avLst/>
            </a:prstGeom>
            <a:solidFill>
              <a:srgbClr val="FFDBB7"/>
            </a:solidFill>
            <a:ln w="9525">
              <a:noFill/>
              <a:miter lim="800000"/>
              <a:headEnd/>
              <a:tailEnd/>
            </a:ln>
          </p:spPr>
          <p:txBody>
            <a:bodyPr>
              <a:spAutoFit/>
            </a:bodyPr>
            <a:lstStyle/>
            <a:p>
              <a:pPr algn="ctr" eaLnBrk="0" hangingPunct="0">
                <a:spcBef>
                  <a:spcPct val="50000"/>
                </a:spcBef>
              </a:pPr>
              <a:r>
                <a:rPr lang="fr-CA" sz="800" b="1"/>
                <a:t>ANIMAUX DESTINÉS À L’ALIMENTA-TION</a:t>
              </a:r>
            </a:p>
          </p:txBody>
        </p:sp>
        <p:sp>
          <p:nvSpPr>
            <p:cNvPr id="101" name="Oval 18"/>
            <p:cNvSpPr>
              <a:spLocks noChangeArrowheads="1"/>
            </p:cNvSpPr>
            <p:nvPr/>
          </p:nvSpPr>
          <p:spPr>
            <a:xfrm>
              <a:off x="1828441" y="3810050"/>
              <a:ext cx="457223" cy="457563"/>
            </a:xfrm>
            <a:prstGeom prst="ellipse">
              <a:avLst/>
            </a:prstGeom>
            <a:solidFill>
              <a:srgbClr val="FFFFFF"/>
            </a:solidFill>
            <a:ln w="9525">
              <a:solidFill>
                <a:schemeClr val="tx2">
                  <a:lumMod val="65000"/>
                  <a:lumOff val="35000"/>
                </a:schemeClr>
              </a:solidFill>
              <a:round/>
            </a:ln>
            <a:effectLst/>
            <a:extLst>
              <a:ext uri="{AF507438-7753-43E0-B8FC-AC1667EBCBE1}"/>
            </a:extLst>
          </p:spPr>
          <p:txBody>
            <a:bodyPr wrap="none" anchor="ctr"/>
            <a:lstStyle/>
            <a:p>
              <a:pPr algn="ctr" eaLnBrk="0" hangingPunct="0">
                <a:defRPr/>
              </a:pPr>
              <a:r>
                <a:rPr lang="en-GB" sz="900" b="1">
                  <a:cs typeface="+mn-cs"/>
                </a:rPr>
                <a:t>MOUTONS</a:t>
              </a:r>
            </a:p>
          </p:txBody>
        </p:sp>
        <p:sp>
          <p:nvSpPr>
            <p:cNvPr id="102" name="Oval 19"/>
            <p:cNvSpPr>
              <a:spLocks noChangeArrowheads="1"/>
            </p:cNvSpPr>
            <p:nvPr/>
          </p:nvSpPr>
          <p:spPr>
            <a:xfrm>
              <a:off x="2819091" y="3810050"/>
              <a:ext cx="533427" cy="457563"/>
            </a:xfrm>
            <a:prstGeom prst="ellipse">
              <a:avLst/>
            </a:prstGeom>
            <a:solidFill>
              <a:srgbClr val="FFFFFF"/>
            </a:solidFill>
            <a:ln w="9525">
              <a:solidFill>
                <a:schemeClr val="tx2">
                  <a:lumMod val="65000"/>
                  <a:lumOff val="35000"/>
                </a:schemeClr>
              </a:solidFill>
              <a:round/>
            </a:ln>
            <a:effectLst/>
            <a:extLst>
              <a:ext uri="{AF507438-7753-43E0-B8FC-AC1667EBCBE1}"/>
            </a:extLst>
          </p:spPr>
          <p:txBody>
            <a:bodyPr wrap="none" anchor="ctr"/>
            <a:lstStyle/>
            <a:p>
              <a:pPr algn="ctr" eaLnBrk="0" hangingPunct="0">
                <a:spcBef>
                  <a:spcPct val="50000"/>
                </a:spcBef>
                <a:defRPr/>
              </a:pPr>
              <a:r>
                <a:rPr lang="en-GB" sz="900" b="1">
                  <a:cs typeface="+mn-cs"/>
                </a:rPr>
                <a:t>BOVINS</a:t>
              </a:r>
            </a:p>
          </p:txBody>
        </p:sp>
        <p:sp>
          <p:nvSpPr>
            <p:cNvPr id="103" name="Oval 20"/>
            <p:cNvSpPr>
              <a:spLocks noChangeArrowheads="1"/>
            </p:cNvSpPr>
            <p:nvPr/>
          </p:nvSpPr>
          <p:spPr>
            <a:xfrm>
              <a:off x="2361868" y="3581268"/>
              <a:ext cx="457223" cy="457563"/>
            </a:xfrm>
            <a:prstGeom prst="ellipse">
              <a:avLst/>
            </a:prstGeom>
            <a:solidFill>
              <a:schemeClr val="bg1"/>
            </a:solidFill>
            <a:ln w="3175">
              <a:solidFill>
                <a:schemeClr val="tx1"/>
              </a:solidFill>
              <a:round/>
            </a:ln>
            <a:effectLst/>
          </p:spPr>
          <p:txBody>
            <a:bodyPr wrap="none" anchor="ctr"/>
            <a:lstStyle/>
            <a:p>
              <a:pPr algn="ctr" eaLnBrk="0" hangingPunct="0">
                <a:defRPr/>
              </a:pPr>
              <a:r>
                <a:rPr lang="en-GB" sz="900" b="1">
                  <a:solidFill>
                    <a:schemeClr val="tx1">
                      <a:lumMod val="85000"/>
                      <a:lumOff val="15000"/>
                    </a:schemeClr>
                  </a:solidFill>
                  <a:cs typeface="+mn-cs"/>
                </a:rPr>
                <a:t>PORCS</a:t>
              </a:r>
            </a:p>
          </p:txBody>
        </p:sp>
        <p:sp>
          <p:nvSpPr>
            <p:cNvPr id="104" name="Oval 21"/>
            <p:cNvSpPr>
              <a:spLocks noChangeArrowheads="1"/>
            </p:cNvSpPr>
            <p:nvPr/>
          </p:nvSpPr>
          <p:spPr>
            <a:xfrm>
              <a:off x="2895295" y="4496394"/>
              <a:ext cx="609631" cy="381302"/>
            </a:xfrm>
            <a:prstGeom prst="ellipse">
              <a:avLst/>
            </a:prstGeom>
            <a:solidFill>
              <a:schemeClr val="bg1"/>
            </a:solidFill>
            <a:ln w="3175">
              <a:solidFill>
                <a:schemeClr val="tx1"/>
              </a:solidFill>
              <a:round/>
            </a:ln>
            <a:effectLst/>
          </p:spPr>
          <p:txBody>
            <a:bodyPr wrap="none" anchor="ctr"/>
            <a:lstStyle/>
            <a:p>
              <a:pPr algn="ctr" eaLnBrk="0" hangingPunct="0">
                <a:defRPr/>
              </a:pPr>
              <a:r>
                <a:rPr lang="en-GB" sz="900" b="1">
                  <a:solidFill>
                    <a:schemeClr val="tx1">
                      <a:lumMod val="85000"/>
                      <a:lumOff val="15000"/>
                    </a:schemeClr>
                  </a:solidFill>
                  <a:cs typeface="+mn-cs"/>
                </a:rPr>
                <a:t>VOLAILLE</a:t>
              </a:r>
            </a:p>
          </p:txBody>
        </p:sp>
        <p:sp>
          <p:nvSpPr>
            <p:cNvPr id="105" name="Oval 22"/>
            <p:cNvSpPr>
              <a:spLocks noChangeArrowheads="1"/>
            </p:cNvSpPr>
            <p:nvPr/>
          </p:nvSpPr>
          <p:spPr>
            <a:xfrm>
              <a:off x="1676034" y="4343873"/>
              <a:ext cx="533427" cy="491880"/>
            </a:xfrm>
            <a:prstGeom prst="ellipse">
              <a:avLst/>
            </a:prstGeom>
            <a:solidFill>
              <a:srgbClr val="FFFFFF"/>
            </a:solidFill>
            <a:ln w="9525">
              <a:solidFill>
                <a:schemeClr val="tx2">
                  <a:lumMod val="65000"/>
                  <a:lumOff val="35000"/>
                </a:schemeClr>
              </a:solidFill>
              <a:round/>
            </a:ln>
            <a:effectLst/>
            <a:extLst>
              <a:ext uri="{AF507438-7753-43E0-B8FC-AC1667EBCBE1}"/>
            </a:extLst>
          </p:spPr>
          <p:txBody>
            <a:bodyPr wrap="none" anchor="ctr"/>
            <a:lstStyle/>
            <a:p>
              <a:pPr algn="ctr" eaLnBrk="0" hangingPunct="0"/>
              <a:r>
                <a:rPr lang="fr-CA" sz="900" b="1"/>
                <a:t>VEAUX</a:t>
              </a:r>
              <a:endParaRPr lang="fr-CA"/>
            </a:p>
          </p:txBody>
        </p:sp>
        <p:sp>
          <p:nvSpPr>
            <p:cNvPr id="106" name="Text Box 23"/>
            <p:cNvSpPr txBox="1">
              <a:spLocks noChangeArrowheads="1"/>
            </p:cNvSpPr>
            <p:nvPr/>
          </p:nvSpPr>
          <p:spPr>
            <a:xfrm>
              <a:off x="3276314" y="3102735"/>
              <a:ext cx="533427" cy="285977"/>
            </a:xfrm>
            <a:prstGeom prst="rect">
              <a:avLst/>
            </a:prstGeom>
            <a:solidFill>
              <a:srgbClr val="FF999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pPr>
              <a:r>
                <a:rPr lang="fr-CA" sz="900" b="1"/>
                <a:t>Abats</a:t>
              </a:r>
            </a:p>
          </p:txBody>
        </p:sp>
        <p:sp>
          <p:nvSpPr>
            <p:cNvPr id="107" name="Oval 25"/>
            <p:cNvSpPr>
              <a:spLocks noChangeArrowheads="1"/>
            </p:cNvSpPr>
            <p:nvPr/>
          </p:nvSpPr>
          <p:spPr>
            <a:xfrm>
              <a:off x="5003601" y="3140865"/>
              <a:ext cx="1376432" cy="686344"/>
            </a:xfrm>
            <a:prstGeom prst="ellipse">
              <a:avLst/>
            </a:prstGeom>
            <a:solidFill>
              <a:srgbClr val="77C588"/>
            </a:solidFill>
            <a:ln w="9525">
              <a:solidFill>
                <a:schemeClr val="tx2">
                  <a:lumMod val="65000"/>
                  <a:lumOff val="35000"/>
                </a:schemeClr>
              </a:solidFill>
              <a:round/>
            </a:ln>
            <a:effectLst/>
            <a:extLst>
              <a:ext uri="{AF507438-7753-43E0-B8FC-AC1667EBCBE1}"/>
            </a:extLst>
          </p:spPr>
          <p:txBody>
            <a:bodyPr wrap="none" anchor="ctr"/>
            <a:lstStyle/>
            <a:p>
              <a:pPr algn="ctr" eaLnBrk="0" hangingPunct="0">
                <a:spcBef>
                  <a:spcPct val="20000"/>
                </a:spcBef>
              </a:pPr>
              <a:r>
                <a:rPr lang="fr-CA" sz="1000" b="1"/>
                <a:t>Végétation,</a:t>
              </a:r>
            </a:p>
            <a:p>
              <a:pPr algn="ctr" eaLnBrk="0" hangingPunct="0">
                <a:spcBef>
                  <a:spcPct val="20000"/>
                </a:spcBef>
              </a:pPr>
              <a:r>
                <a:rPr lang="fr-CA" sz="1000" b="1"/>
                <a:t>cultures de semences,</a:t>
              </a:r>
            </a:p>
            <a:p>
              <a:pPr algn="ctr" eaLnBrk="0" hangingPunct="0">
                <a:spcBef>
                  <a:spcPct val="20000"/>
                </a:spcBef>
              </a:pPr>
              <a:r>
                <a:rPr lang="fr-CA" sz="1000" b="1"/>
                <a:t>fruits</a:t>
              </a:r>
            </a:p>
          </p:txBody>
        </p:sp>
        <p:sp>
          <p:nvSpPr>
            <p:cNvPr id="108" name="Text Box 26"/>
            <p:cNvSpPr txBox="1">
              <a:spLocks noChangeArrowheads="1"/>
            </p:cNvSpPr>
            <p:nvPr/>
          </p:nvSpPr>
          <p:spPr>
            <a:xfrm>
              <a:off x="5481463" y="2662330"/>
              <a:ext cx="771564" cy="488067"/>
            </a:xfrm>
            <a:prstGeom prst="rect">
              <a:avLst/>
            </a:prstGeom>
            <a:solidFill>
              <a:srgbClr val="989400"/>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Eaux d’égout</a:t>
              </a:r>
            </a:p>
          </p:txBody>
        </p:sp>
        <p:sp>
          <p:nvSpPr>
            <p:cNvPr id="109" name="Text Box 27"/>
            <p:cNvSpPr txBox="1">
              <a:spLocks noChangeArrowheads="1"/>
            </p:cNvSpPr>
            <p:nvPr/>
          </p:nvSpPr>
          <p:spPr>
            <a:xfrm>
              <a:off x="2895295" y="1752925"/>
              <a:ext cx="762038" cy="488067"/>
            </a:xfrm>
            <a:prstGeom prst="rect">
              <a:avLst/>
            </a:prstGeom>
            <a:solidFill>
              <a:srgbClr val="A9EBE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defRPr/>
              </a:pPr>
              <a:r>
                <a:rPr lang="en-GB" sz="1000" b="1">
                  <a:cs typeface="+mn-cs"/>
                </a:rPr>
                <a:t>Eau potable</a:t>
              </a:r>
            </a:p>
          </p:txBody>
        </p:sp>
        <p:sp>
          <p:nvSpPr>
            <p:cNvPr id="110" name="Text Box 28"/>
            <p:cNvSpPr txBox="1">
              <a:spLocks noChangeArrowheads="1"/>
            </p:cNvSpPr>
            <p:nvPr/>
          </p:nvSpPr>
          <p:spPr>
            <a:xfrm>
              <a:off x="6324467" y="1371623"/>
              <a:ext cx="762038" cy="488067"/>
            </a:xfrm>
            <a:prstGeom prst="rect">
              <a:avLst/>
            </a:prstGeom>
            <a:solidFill>
              <a:srgbClr val="A9EBE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Eau potable</a:t>
              </a:r>
            </a:p>
          </p:txBody>
        </p:sp>
        <p:sp>
          <p:nvSpPr>
            <p:cNvPr id="111" name="Text Box 29"/>
            <p:cNvSpPr txBox="1">
              <a:spLocks noChangeArrowheads="1"/>
            </p:cNvSpPr>
            <p:nvPr/>
          </p:nvSpPr>
          <p:spPr>
            <a:xfrm>
              <a:off x="5562429" y="914060"/>
              <a:ext cx="609631" cy="488067"/>
            </a:xfrm>
            <a:prstGeom prst="rect">
              <a:avLst/>
            </a:prstGeom>
            <a:solidFill>
              <a:srgbClr val="A9EBE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Mer/ lacs</a:t>
              </a:r>
            </a:p>
          </p:txBody>
        </p:sp>
        <p:sp>
          <p:nvSpPr>
            <p:cNvPr id="112" name="Text Box 30"/>
            <p:cNvSpPr txBox="1">
              <a:spLocks noChangeArrowheads="1"/>
            </p:cNvSpPr>
            <p:nvPr/>
          </p:nvSpPr>
          <p:spPr>
            <a:xfrm>
              <a:off x="6934098" y="914060"/>
              <a:ext cx="838242" cy="305042"/>
            </a:xfrm>
            <a:prstGeom prst="rect">
              <a:avLst/>
            </a:prstGeom>
            <a:solidFill>
              <a:srgbClr val="A9EBE9"/>
            </a:solidFill>
            <a:ln w="9525">
              <a:solidFill>
                <a:schemeClr val="tx2">
                  <a:lumMod val="65000"/>
                  <a:lumOff val="35000"/>
                </a:schemeClr>
              </a:solidFill>
              <a:miter lim="800000"/>
            </a:ln>
            <a:effectLst/>
            <a:extLst>
              <a:ext uri="{AF507438-7753-43E0-B8FC-AC1667EBCBE1}"/>
            </a:extLst>
          </p:spPr>
          <p:txBody>
            <a:bodyPr>
              <a:spAutoFit/>
            </a:bodyPr>
            <a:lstStyle/>
            <a:p>
              <a:pPr eaLnBrk="0" hangingPunct="0">
                <a:spcBef>
                  <a:spcPct val="50000"/>
                </a:spcBef>
                <a:defRPr/>
              </a:pPr>
              <a:r>
                <a:rPr lang="en-GB" sz="1000" b="1">
                  <a:cs typeface="+mn-cs"/>
                </a:rPr>
                <a:t>Natation</a:t>
              </a:r>
            </a:p>
          </p:txBody>
        </p:sp>
        <p:sp>
          <p:nvSpPr>
            <p:cNvPr id="113" name="Oval 31"/>
            <p:cNvSpPr>
              <a:spLocks noChangeArrowheads="1"/>
            </p:cNvSpPr>
            <p:nvPr/>
          </p:nvSpPr>
          <p:spPr>
            <a:xfrm>
              <a:off x="3885945" y="456498"/>
              <a:ext cx="1143057" cy="991386"/>
            </a:xfrm>
            <a:prstGeom prst="ellipse">
              <a:avLst/>
            </a:prstGeom>
            <a:solidFill>
              <a:srgbClr val="A9EBE9"/>
            </a:solidFill>
            <a:ln w="9525">
              <a:solidFill>
                <a:schemeClr val="tx2">
                  <a:lumMod val="65000"/>
                  <a:lumOff val="35000"/>
                </a:schemeClr>
              </a:solidFill>
              <a:round/>
            </a:ln>
            <a:effectLst/>
            <a:extLst>
              <a:ext uri="{AF507438-7753-43E0-B8FC-AC1667EBCBE1}"/>
            </a:extLst>
          </p:spPr>
          <p:txBody>
            <a:bodyPr wrap="none" anchor="ctr"/>
            <a:lstStyle/>
            <a:p>
              <a:pPr algn="ctr" eaLnBrk="0" hangingPunct="0">
                <a:spcBef>
                  <a:spcPct val="50000"/>
                </a:spcBef>
                <a:defRPr/>
              </a:pPr>
              <a:r>
                <a:rPr lang="en-GB" sz="1000" b="1">
                  <a:cs typeface="+mn-cs"/>
                </a:rPr>
                <a:t>AQUICULTURE</a:t>
              </a:r>
            </a:p>
          </p:txBody>
        </p:sp>
        <p:sp>
          <p:nvSpPr>
            <p:cNvPr id="114" name="Text Box 32"/>
            <p:cNvSpPr txBox="1">
              <a:spLocks noChangeArrowheads="1"/>
            </p:cNvSpPr>
            <p:nvPr/>
          </p:nvSpPr>
          <p:spPr>
            <a:xfrm>
              <a:off x="4114556" y="1752925"/>
              <a:ext cx="838242" cy="488067"/>
            </a:xfrm>
            <a:prstGeom prst="rect">
              <a:avLst/>
            </a:prstGeom>
            <a:solidFill>
              <a:srgbClr val="A9EBE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Rivières/ ruisseaux</a:t>
              </a:r>
            </a:p>
          </p:txBody>
        </p:sp>
        <p:sp>
          <p:nvSpPr>
            <p:cNvPr id="116" name="Oval 34"/>
            <p:cNvSpPr>
              <a:spLocks noChangeArrowheads="1"/>
            </p:cNvSpPr>
            <p:nvPr/>
          </p:nvSpPr>
          <p:spPr>
            <a:xfrm>
              <a:off x="6629283" y="1905446"/>
              <a:ext cx="914446" cy="836958"/>
            </a:xfrm>
            <a:prstGeom prst="ellipse">
              <a:avLst/>
            </a:prstGeom>
            <a:solidFill>
              <a:srgbClr val="C0C0C0"/>
            </a:solidFill>
            <a:ln w="9525">
              <a:solidFill>
                <a:schemeClr val="tx2">
                  <a:lumMod val="65000"/>
                  <a:lumOff val="35000"/>
                </a:schemeClr>
              </a:solidFill>
              <a:round/>
            </a:ln>
            <a:effectLst/>
            <a:extLst>
              <a:ext uri="{AF507438-7753-43E0-B8FC-AC1667EBCBE1}"/>
            </a:extLst>
          </p:spPr>
          <p:txBody>
            <a:bodyPr wrap="none" anchor="ctr"/>
            <a:lstStyle/>
            <a:p>
              <a:pPr algn="ctr" eaLnBrk="0" hangingPunct="0"/>
              <a:r>
                <a:rPr lang="fr-CA" sz="1000" b="1"/>
                <a:t>Bactéricides</a:t>
              </a:r>
            </a:p>
            <a:p>
              <a:pPr algn="ctr" eaLnBrk="0" hangingPunct="0"/>
              <a:r>
                <a:rPr lang="fr-CA" sz="1000" b="1"/>
                <a:t>industriels et</a:t>
              </a:r>
            </a:p>
            <a:p>
              <a:pPr algn="ctr" eaLnBrk="0" hangingPunct="0"/>
              <a:r>
                <a:rPr lang="fr-CA" sz="1000" b="1"/>
                <a:t>ménagers</a:t>
              </a:r>
            </a:p>
          </p:txBody>
        </p:sp>
        <p:sp>
          <p:nvSpPr>
            <p:cNvPr id="117" name="Oval 35"/>
            <p:cNvSpPr>
              <a:spLocks noChangeArrowheads="1"/>
            </p:cNvSpPr>
            <p:nvPr/>
          </p:nvSpPr>
          <p:spPr>
            <a:xfrm>
              <a:off x="2133257" y="4725175"/>
              <a:ext cx="838242" cy="608178"/>
            </a:xfrm>
            <a:prstGeom prst="ellipse">
              <a:avLst/>
            </a:prstGeom>
            <a:solidFill>
              <a:srgbClr val="FFFFFF"/>
            </a:solidFill>
            <a:ln w="9525">
              <a:solidFill>
                <a:schemeClr val="tx2">
                  <a:lumMod val="65000"/>
                  <a:lumOff val="35000"/>
                </a:schemeClr>
              </a:solidFill>
              <a:round/>
            </a:ln>
            <a:effectLst/>
            <a:extLst>
              <a:ext uri="{AF507438-7753-43E0-B8FC-AC1667EBCBE1}"/>
            </a:extLst>
          </p:spPr>
          <p:txBody>
            <a:bodyPr wrap="none" anchor="ctr"/>
            <a:lstStyle/>
            <a:p>
              <a:pPr algn="ctr" eaLnBrk="0" hangingPunct="0">
                <a:defRPr/>
              </a:pPr>
              <a:r>
                <a:rPr lang="en-GB" sz="900" b="1">
                  <a:cs typeface="+mn-cs"/>
                </a:rPr>
                <a:t>AUTRES </a:t>
              </a:r>
            </a:p>
            <a:p>
              <a:pPr algn="ctr" eaLnBrk="0" hangingPunct="0">
                <a:defRPr/>
              </a:pPr>
              <a:r>
                <a:rPr lang="en-GB" sz="900" b="1">
                  <a:cs typeface="+mn-cs"/>
                </a:rPr>
                <a:t>ANIMAUX </a:t>
              </a:r>
            </a:p>
            <a:p>
              <a:pPr algn="ctr" eaLnBrk="0" hangingPunct="0">
                <a:defRPr/>
              </a:pPr>
              <a:r>
                <a:rPr lang="en-GB" sz="900" b="1">
                  <a:cs typeface="+mn-cs"/>
                </a:rPr>
                <a:t>D’ÉLEVAGE</a:t>
              </a:r>
            </a:p>
          </p:txBody>
        </p:sp>
        <p:sp>
          <p:nvSpPr>
            <p:cNvPr id="118" name="Oval 36"/>
            <p:cNvSpPr>
              <a:spLocks noChangeArrowheads="1"/>
            </p:cNvSpPr>
            <p:nvPr/>
          </p:nvSpPr>
          <p:spPr>
            <a:xfrm>
              <a:off x="7848544" y="3716631"/>
              <a:ext cx="990650" cy="762604"/>
            </a:xfrm>
            <a:prstGeom prst="ellipse">
              <a:avLst/>
            </a:prstGeom>
            <a:solidFill>
              <a:srgbClr val="FFFFFF"/>
            </a:solidFill>
            <a:ln w="9525">
              <a:solidFill>
                <a:schemeClr val="tx2">
                  <a:lumMod val="65000"/>
                  <a:lumOff val="35000"/>
                </a:schemeClr>
              </a:solidFill>
              <a:round/>
            </a:ln>
            <a:effectLst/>
            <a:extLst>
              <a:ext uri="{AF507438-7753-43E0-B8FC-AC1667EBCBE1}"/>
            </a:extLst>
          </p:spPr>
          <p:txBody>
            <a:bodyPr wrap="none" anchor="ctr"/>
            <a:lstStyle/>
            <a:p>
              <a:pPr algn="ctr" eaLnBrk="0" hangingPunct="0"/>
              <a:r>
                <a:rPr lang="fr-CA" sz="800" b="1"/>
                <a:t>COLLECTIVITÉ</a:t>
              </a:r>
            </a:p>
            <a:p>
              <a:pPr algn="ctr" eaLnBrk="0" hangingPunct="0"/>
              <a:r>
                <a:rPr lang="fr-CA" sz="800" b="1"/>
                <a:t>- URBAINE</a:t>
              </a:r>
            </a:p>
            <a:p>
              <a:pPr algn="ctr" eaLnBrk="0" hangingPunct="0"/>
              <a:r>
                <a:rPr lang="fr-CA" sz="800" b="1"/>
                <a:t>-RURALE</a:t>
              </a:r>
            </a:p>
          </p:txBody>
        </p:sp>
        <p:cxnSp>
          <p:nvCxnSpPr>
            <p:cNvPr id="119" name="AutoShape 37"/>
            <p:cNvCxnSpPr>
              <a:cxnSpLocks noChangeShapeType="1"/>
              <a:stCxn id="112" idx="3"/>
              <a:endCxn id="94" idx="7"/>
            </p:cNvCxnSpPr>
            <p:nvPr/>
          </p:nvCxnSpPr>
          <p:spPr>
            <a:xfrm>
              <a:off x="7772340" y="1041796"/>
              <a:ext cx="871582" cy="2638611"/>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20" name="AutoShape 38"/>
            <p:cNvCxnSpPr>
              <a:cxnSpLocks noChangeShapeType="1"/>
              <a:stCxn id="110" idx="3"/>
              <a:endCxn id="94" idx="0"/>
            </p:cNvCxnSpPr>
            <p:nvPr/>
          </p:nvCxnSpPr>
          <p:spPr>
            <a:xfrm>
              <a:off x="7086506" y="1575619"/>
              <a:ext cx="782677" cy="1788307"/>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21" name="AutoShape 39"/>
            <p:cNvCxnSpPr>
              <a:cxnSpLocks noChangeShapeType="1"/>
              <a:stCxn id="108" idx="0"/>
              <a:endCxn id="111" idx="2"/>
            </p:cNvCxnSpPr>
            <p:nvPr/>
          </p:nvCxnSpPr>
          <p:spPr>
            <a:xfrm flipV="1">
              <a:off x="5867244" y="1320146"/>
              <a:ext cx="0" cy="1342184"/>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22" name="AutoShape 40"/>
            <p:cNvCxnSpPr>
              <a:cxnSpLocks noChangeShapeType="1"/>
              <a:stCxn id="116" idx="4"/>
              <a:endCxn id="94" idx="1"/>
            </p:cNvCxnSpPr>
            <p:nvPr/>
          </p:nvCxnSpPr>
          <p:spPr>
            <a:xfrm>
              <a:off x="7086506" y="2742404"/>
              <a:ext cx="7938" cy="938003"/>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23" name="AutoShape 41"/>
            <p:cNvCxnSpPr>
              <a:cxnSpLocks noChangeShapeType="1"/>
              <a:stCxn id="109" idx="1"/>
              <a:endCxn id="99" idx="1"/>
            </p:cNvCxnSpPr>
            <p:nvPr/>
          </p:nvCxnSpPr>
          <p:spPr>
            <a:xfrm rot="10800000" flipV="1">
              <a:off x="1890358" y="1955015"/>
              <a:ext cx="1004937" cy="1830251"/>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sp>
          <p:nvSpPr>
            <p:cNvPr id="124" name="Text Box 43"/>
            <p:cNvSpPr txBox="1">
              <a:spLocks noChangeArrowheads="1"/>
            </p:cNvSpPr>
            <p:nvPr/>
          </p:nvSpPr>
          <p:spPr>
            <a:xfrm>
              <a:off x="4114556" y="2894925"/>
              <a:ext cx="838242" cy="305042"/>
            </a:xfrm>
            <a:prstGeom prst="rect">
              <a:avLst/>
            </a:prstGeom>
            <a:solidFill>
              <a:srgbClr val="99CC00"/>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FAUNE</a:t>
              </a:r>
            </a:p>
          </p:txBody>
        </p:sp>
        <p:cxnSp>
          <p:nvCxnSpPr>
            <p:cNvPr id="125" name="AutoShape 44"/>
            <p:cNvCxnSpPr>
              <a:cxnSpLocks noChangeShapeType="1"/>
              <a:stCxn id="114" idx="1"/>
              <a:endCxn id="109" idx="3"/>
            </p:cNvCxnSpPr>
            <p:nvPr/>
          </p:nvCxnSpPr>
          <p:spPr>
            <a:xfrm flipH="1">
              <a:off x="3657333" y="1955015"/>
              <a:ext cx="457223" cy="0"/>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sp>
          <p:nvSpPr>
            <p:cNvPr id="126" name="Line 45"/>
            <p:cNvSpPr>
              <a:spLocks noChangeShapeType="1"/>
            </p:cNvSpPr>
            <p:nvPr/>
          </p:nvSpPr>
          <p:spPr>
            <a:xfrm flipH="1" flipV="1">
              <a:off x="6857894" y="2894925"/>
              <a:ext cx="19051" cy="1039049"/>
            </a:xfrm>
            <a:prstGeom prst="line">
              <a:avLst/>
            </a:prstGeom>
            <a:noFill/>
            <a:ln w="9525">
              <a:solidFill>
                <a:schemeClr val="tx2">
                  <a:lumMod val="65000"/>
                  <a:lumOff val="35000"/>
                </a:schemeClr>
              </a:solidFill>
              <a:roun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27" name="Line 46"/>
            <p:cNvSpPr>
              <a:spLocks noChangeShapeType="1"/>
            </p:cNvSpPr>
            <p:nvPr/>
          </p:nvSpPr>
          <p:spPr>
            <a:xfrm flipH="1">
              <a:off x="6248264" y="2894925"/>
              <a:ext cx="609631"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28" name="Text Box 47"/>
            <p:cNvSpPr txBox="1">
              <a:spLocks noChangeArrowheads="1"/>
            </p:cNvSpPr>
            <p:nvPr/>
          </p:nvSpPr>
          <p:spPr>
            <a:xfrm>
              <a:off x="4114556" y="2311532"/>
              <a:ext cx="838242" cy="305042"/>
            </a:xfrm>
            <a:prstGeom prst="rect">
              <a:avLst/>
            </a:prstGeom>
            <a:solidFill>
              <a:srgbClr val="996633"/>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SOL</a:t>
              </a:r>
            </a:p>
          </p:txBody>
        </p:sp>
        <p:cxnSp>
          <p:nvCxnSpPr>
            <p:cNvPr id="129" name="AutoShape 48"/>
            <p:cNvCxnSpPr>
              <a:cxnSpLocks noChangeShapeType="1"/>
              <a:stCxn id="124" idx="0"/>
              <a:endCxn id="128" idx="2"/>
            </p:cNvCxnSpPr>
            <p:nvPr/>
          </p:nvCxnSpPr>
          <p:spPr>
            <a:xfrm flipV="1">
              <a:off x="4533677" y="2565099"/>
              <a:ext cx="0" cy="329826"/>
            </a:xfrm>
            <a:prstGeom prst="straightConnector1">
              <a:avLst/>
            </a:prstGeom>
            <a:noFill/>
            <a:ln w="9525">
              <a:solidFill>
                <a:schemeClr val="tx2">
                  <a:lumMod val="65000"/>
                  <a:lumOff val="35000"/>
                </a:schemeClr>
              </a:solidFill>
              <a:round/>
              <a:headEnd type="triangle" w="med" len="med"/>
              <a:tailEnd type="triangle" w="med" len="med"/>
            </a:ln>
            <a:effectLst/>
            <a:extLst>
              <a:ext uri="{909E8E84-426E-40DD-AFC4-6F175D3DCCD1}"/>
              <a:ext uri="{AF507438-7753-43E0-B8FC-AC1667EBCBE1}"/>
            </a:extLst>
          </p:spPr>
        </p:cxnSp>
        <p:cxnSp>
          <p:nvCxnSpPr>
            <p:cNvPr id="130" name="AutoShape 49"/>
            <p:cNvCxnSpPr>
              <a:cxnSpLocks noChangeShapeType="1"/>
              <a:stCxn id="128" idx="0"/>
              <a:endCxn id="114" idx="2"/>
            </p:cNvCxnSpPr>
            <p:nvPr/>
          </p:nvCxnSpPr>
          <p:spPr>
            <a:xfrm flipV="1">
              <a:off x="4533677" y="2159011"/>
              <a:ext cx="0" cy="152521"/>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31" name="AutoShape 50"/>
            <p:cNvCxnSpPr>
              <a:cxnSpLocks noChangeShapeType="1"/>
              <a:stCxn id="124" idx="2"/>
              <a:endCxn id="107" idx="2"/>
            </p:cNvCxnSpPr>
            <p:nvPr/>
          </p:nvCxnSpPr>
          <p:spPr>
            <a:xfrm rot="16200000" flipH="1">
              <a:off x="4601819" y="3082256"/>
              <a:ext cx="333640" cy="469924"/>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sp>
          <p:nvSpPr>
            <p:cNvPr id="132" name="Line 51"/>
            <p:cNvSpPr>
              <a:spLocks noChangeShapeType="1"/>
            </p:cNvSpPr>
            <p:nvPr/>
          </p:nvSpPr>
          <p:spPr>
            <a:xfrm flipH="1">
              <a:off x="4952798" y="2057967"/>
              <a:ext cx="1752688"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cxnSp>
          <p:nvCxnSpPr>
            <p:cNvPr id="133" name="AutoShape 53"/>
            <p:cNvCxnSpPr>
              <a:cxnSpLocks noChangeShapeType="1"/>
              <a:stCxn id="97" idx="0"/>
              <a:endCxn id="106" idx="3"/>
            </p:cNvCxnSpPr>
            <p:nvPr/>
          </p:nvCxnSpPr>
          <p:spPr>
            <a:xfrm rot="5400000" flipH="1">
              <a:off x="3605582" y="3434630"/>
              <a:ext cx="846491" cy="438172"/>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sp>
          <p:nvSpPr>
            <p:cNvPr id="134" name="Line 54"/>
            <p:cNvSpPr>
              <a:spLocks noChangeShapeType="1"/>
            </p:cNvSpPr>
            <p:nvPr/>
          </p:nvSpPr>
          <p:spPr>
            <a:xfrm flipH="1">
              <a:off x="4952798" y="2349662"/>
              <a:ext cx="1676484"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35" name="Line 58"/>
            <p:cNvSpPr>
              <a:spLocks noChangeShapeType="1"/>
            </p:cNvSpPr>
            <p:nvPr/>
          </p:nvSpPr>
          <p:spPr>
            <a:xfrm flipH="1">
              <a:off x="6248264" y="2742404"/>
              <a:ext cx="762038"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36" name="Line 64"/>
            <p:cNvSpPr>
              <a:spLocks noChangeShapeType="1"/>
            </p:cNvSpPr>
            <p:nvPr/>
          </p:nvSpPr>
          <p:spPr>
            <a:xfrm>
              <a:off x="4876595" y="1600404"/>
              <a:ext cx="1447873"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37" name="Line 65"/>
            <p:cNvSpPr>
              <a:spLocks noChangeShapeType="1"/>
            </p:cNvSpPr>
            <p:nvPr/>
          </p:nvSpPr>
          <p:spPr>
            <a:xfrm>
              <a:off x="4952798" y="1905446"/>
              <a:ext cx="685834" cy="0"/>
            </a:xfrm>
            <a:prstGeom prst="line">
              <a:avLst/>
            </a:prstGeom>
            <a:noFill/>
            <a:ln w="9525">
              <a:solidFill>
                <a:schemeClr val="tx2">
                  <a:lumMod val="65000"/>
                  <a:lumOff val="35000"/>
                </a:schemeClr>
              </a:solidFill>
              <a:roun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38" name="Line 66"/>
            <p:cNvSpPr>
              <a:spLocks noChangeShapeType="1"/>
            </p:cNvSpPr>
            <p:nvPr/>
          </p:nvSpPr>
          <p:spPr>
            <a:xfrm flipV="1">
              <a:off x="5638633" y="1295362"/>
              <a:ext cx="0" cy="610084"/>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39" name="Line 67"/>
            <p:cNvSpPr>
              <a:spLocks noChangeShapeType="1"/>
            </p:cNvSpPr>
            <p:nvPr/>
          </p:nvSpPr>
          <p:spPr>
            <a:xfrm>
              <a:off x="4876595" y="1600404"/>
              <a:ext cx="0" cy="152521"/>
            </a:xfrm>
            <a:prstGeom prst="line">
              <a:avLst/>
            </a:prstGeom>
            <a:noFill/>
            <a:ln w="9525">
              <a:solidFill>
                <a:schemeClr val="tx2">
                  <a:lumMod val="65000"/>
                  <a:lumOff val="35000"/>
                </a:schemeClr>
              </a:solidFill>
              <a:roun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40" name="Line 70"/>
            <p:cNvSpPr>
              <a:spLocks noChangeShapeType="1"/>
            </p:cNvSpPr>
            <p:nvPr/>
          </p:nvSpPr>
          <p:spPr>
            <a:xfrm>
              <a:off x="3276314" y="3047445"/>
              <a:ext cx="838242"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41" name="Line 72"/>
            <p:cNvSpPr>
              <a:spLocks noChangeShapeType="1"/>
            </p:cNvSpPr>
            <p:nvPr/>
          </p:nvSpPr>
          <p:spPr>
            <a:xfrm>
              <a:off x="3962149" y="1219102"/>
              <a:ext cx="0" cy="2819729"/>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42" name="Line 74"/>
            <p:cNvSpPr>
              <a:spLocks noChangeShapeType="1"/>
            </p:cNvSpPr>
            <p:nvPr/>
          </p:nvSpPr>
          <p:spPr>
            <a:xfrm flipV="1">
              <a:off x="7848544" y="5485874"/>
              <a:ext cx="0" cy="305042"/>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20537" name="Rectangle 75"/>
            <p:cNvSpPr>
              <a:spLocks noChangeArrowheads="1"/>
            </p:cNvSpPr>
            <p:nvPr/>
          </p:nvSpPr>
          <p:spPr bwMode="auto">
            <a:xfrm>
              <a:off x="5651500" y="4111625"/>
              <a:ext cx="825500" cy="685800"/>
            </a:xfrm>
            <a:prstGeom prst="rect">
              <a:avLst/>
            </a:prstGeom>
            <a:noFill/>
            <a:ln w="9525">
              <a:solidFill>
                <a:schemeClr val="bg2"/>
              </a:solidFill>
              <a:miter lim="800000"/>
              <a:headEnd/>
              <a:tailEnd/>
            </a:ln>
          </p:spPr>
          <p:txBody>
            <a:bodyPr wrap="none" anchor="ctr"/>
            <a:lstStyle/>
            <a:p>
              <a:pPr algn="ctr" eaLnBrk="0" hangingPunct="0">
                <a:lnSpc>
                  <a:spcPct val="50000"/>
                </a:lnSpc>
                <a:spcBef>
                  <a:spcPct val="50000"/>
                </a:spcBef>
              </a:pPr>
              <a:endParaRPr lang="fr-CA" sz="1000" b="1"/>
            </a:p>
            <a:p>
              <a:pPr algn="ctr" eaLnBrk="0" hangingPunct="0">
                <a:lnSpc>
                  <a:spcPct val="70000"/>
                </a:lnSpc>
                <a:spcBef>
                  <a:spcPct val="50000"/>
                </a:spcBef>
              </a:pPr>
              <a:r>
                <a:rPr lang="fr-CA" sz="1000" b="1"/>
                <a:t>Manipulation </a:t>
              </a:r>
            </a:p>
            <a:p>
              <a:pPr algn="ctr" eaLnBrk="0" hangingPunct="0">
                <a:lnSpc>
                  <a:spcPct val="70000"/>
                </a:lnSpc>
                <a:spcBef>
                  <a:spcPct val="50000"/>
                </a:spcBef>
              </a:pPr>
              <a:r>
                <a:rPr lang="fr-CA" sz="1000" b="1"/>
                <a:t>Préparation </a:t>
              </a:r>
            </a:p>
            <a:p>
              <a:pPr algn="ctr" eaLnBrk="0" hangingPunct="0">
                <a:lnSpc>
                  <a:spcPct val="70000"/>
                </a:lnSpc>
                <a:spcBef>
                  <a:spcPct val="50000"/>
                </a:spcBef>
              </a:pPr>
              <a:r>
                <a:rPr lang="fr-CA" sz="1000" b="1"/>
                <a:t>Consommation</a:t>
              </a:r>
            </a:p>
            <a:p>
              <a:pPr algn="ctr" eaLnBrk="0" hangingPunct="0">
                <a:lnSpc>
                  <a:spcPct val="70000"/>
                </a:lnSpc>
              </a:pPr>
              <a:endParaRPr lang="fr-CA" sz="1000"/>
            </a:p>
          </p:txBody>
        </p:sp>
        <p:sp>
          <p:nvSpPr>
            <p:cNvPr id="144" name="Line 76"/>
            <p:cNvSpPr>
              <a:spLocks noChangeShapeType="1"/>
            </p:cNvSpPr>
            <p:nvPr/>
          </p:nvSpPr>
          <p:spPr>
            <a:xfrm>
              <a:off x="4647983" y="5790915"/>
              <a:ext cx="3200561" cy="0"/>
            </a:xfrm>
            <a:prstGeom prst="line">
              <a:avLst/>
            </a:prstGeom>
            <a:noFill/>
            <a:ln w="9525">
              <a:solidFill>
                <a:schemeClr val="tx2">
                  <a:lumMod val="65000"/>
                  <a:lumOff val="35000"/>
                </a:schemeClr>
              </a:solidFill>
              <a:round/>
              <a:head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45" name="Line 78"/>
            <p:cNvSpPr>
              <a:spLocks noChangeShapeType="1"/>
            </p:cNvSpPr>
            <p:nvPr/>
          </p:nvSpPr>
          <p:spPr>
            <a:xfrm>
              <a:off x="6172060" y="1066581"/>
              <a:ext cx="762038"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46" name="Line 79"/>
            <p:cNvSpPr>
              <a:spLocks noChangeShapeType="1"/>
            </p:cNvSpPr>
            <p:nvPr/>
          </p:nvSpPr>
          <p:spPr>
            <a:xfrm>
              <a:off x="3276314" y="2894925"/>
              <a:ext cx="0" cy="152521"/>
            </a:xfrm>
            <a:prstGeom prst="line">
              <a:avLst/>
            </a:prstGeom>
            <a:noFill/>
            <a:ln w="9525">
              <a:solidFill>
                <a:schemeClr val="tx2">
                  <a:lumMod val="65000"/>
                  <a:lumOff val="35000"/>
                </a:schemeClr>
              </a:solidFill>
              <a:roun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47" name="Line 80"/>
            <p:cNvSpPr>
              <a:spLocks noChangeShapeType="1"/>
            </p:cNvSpPr>
            <p:nvPr/>
          </p:nvSpPr>
          <p:spPr>
            <a:xfrm>
              <a:off x="4495575" y="1447883"/>
              <a:ext cx="0" cy="305042"/>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148" name="Line 81"/>
            <p:cNvSpPr>
              <a:spLocks noChangeShapeType="1"/>
            </p:cNvSpPr>
            <p:nvPr/>
          </p:nvSpPr>
          <p:spPr>
            <a:xfrm>
              <a:off x="5029002" y="1066581"/>
              <a:ext cx="533427" cy="0"/>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ext uri="{AF507438-7753-43E0-B8FC-AC1667EBCBE1}"/>
            </a:extLst>
          </p:spPr>
          <p:txBody>
            <a:bodyPr wrap="none" anchor="ctr"/>
            <a:lstStyle/>
            <a:p>
              <a:pPr eaLnBrk="0" hangingPunct="0">
                <a:defRPr/>
              </a:pPr>
              <a:endParaRPr lang="en-CA">
                <a:cs typeface="+mn-cs"/>
              </a:endParaRPr>
            </a:p>
          </p:txBody>
        </p:sp>
        <p:sp>
          <p:nvSpPr>
            <p:cNvPr id="20543" name="Text Box 82"/>
            <p:cNvSpPr txBox="1">
              <a:spLocks noChangeArrowheads="1"/>
            </p:cNvSpPr>
            <p:nvPr/>
          </p:nvSpPr>
          <p:spPr bwMode="auto">
            <a:xfrm>
              <a:off x="5868832" y="6094050"/>
              <a:ext cx="2735400" cy="476628"/>
            </a:xfrm>
            <a:prstGeom prst="rect">
              <a:avLst/>
            </a:prstGeom>
            <a:noFill/>
            <a:ln w="9525">
              <a:noFill/>
              <a:miter lim="800000"/>
              <a:headEnd/>
              <a:tailEnd/>
            </a:ln>
          </p:spPr>
          <p:txBody>
            <a:bodyPr>
              <a:spAutoFit/>
            </a:bodyPr>
            <a:lstStyle/>
            <a:p>
              <a:pPr eaLnBrk="0" hangingPunct="0"/>
              <a:r>
                <a:rPr lang="fr-CA" sz="1000" i="1"/>
                <a:t>d’après A.H. Linton (1977), modifié par R.J. Irwin</a:t>
              </a:r>
            </a:p>
          </p:txBody>
        </p:sp>
        <p:sp>
          <p:nvSpPr>
            <p:cNvPr id="150" name="Text Box 85"/>
            <p:cNvSpPr txBox="1">
              <a:spLocks noChangeArrowheads="1"/>
            </p:cNvSpPr>
            <p:nvPr/>
          </p:nvSpPr>
          <p:spPr>
            <a:xfrm>
              <a:off x="2057053" y="2515529"/>
              <a:ext cx="1371669" cy="667279"/>
            </a:xfrm>
            <a:prstGeom prst="rect">
              <a:avLst/>
            </a:prstGeom>
            <a:solidFill>
              <a:srgbClr val="FFDBB7"/>
            </a:solidFill>
            <a:ln w="6350">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pPr>
              <a:r>
                <a:rPr lang="fr-CA" sz="1000" b="1"/>
                <a:t>Effluents agricoles et épandage de fumier</a:t>
              </a:r>
            </a:p>
          </p:txBody>
        </p:sp>
        <p:sp>
          <p:nvSpPr>
            <p:cNvPr id="151" name="Text Box 86"/>
            <p:cNvSpPr txBox="1">
              <a:spLocks noChangeArrowheads="1"/>
            </p:cNvSpPr>
            <p:nvPr/>
          </p:nvSpPr>
          <p:spPr>
            <a:xfrm>
              <a:off x="1834792" y="6237039"/>
              <a:ext cx="2881458" cy="377489"/>
            </a:xfrm>
            <a:prstGeom prst="rect">
              <a:avLst/>
            </a:prstGeom>
            <a:solidFill>
              <a:srgbClr val="FF66CC"/>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CA" sz="1400" b="1">
                  <a:cs typeface="+mn-cs"/>
                </a:rPr>
                <a:t>IMPORTATIONS</a:t>
              </a:r>
            </a:p>
          </p:txBody>
        </p:sp>
        <p:cxnSp>
          <p:nvCxnSpPr>
            <p:cNvPr id="152" name="AutoShape 87"/>
            <p:cNvCxnSpPr>
              <a:cxnSpLocks noChangeShapeType="1"/>
              <a:stCxn id="151" idx="3"/>
            </p:cNvCxnSpPr>
            <p:nvPr/>
          </p:nvCxnSpPr>
          <p:spPr>
            <a:xfrm flipV="1">
              <a:off x="4716250" y="4652728"/>
              <a:ext cx="287351" cy="1742551"/>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53" name="AutoShape 88"/>
            <p:cNvCxnSpPr>
              <a:cxnSpLocks noChangeShapeType="1"/>
              <a:stCxn id="151" idx="1"/>
            </p:cNvCxnSpPr>
            <p:nvPr/>
          </p:nvCxnSpPr>
          <p:spPr>
            <a:xfrm rot="10800000">
              <a:off x="539327" y="4942517"/>
              <a:ext cx="1295465" cy="1452761"/>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54" name="AutoShape 90"/>
            <p:cNvCxnSpPr>
              <a:cxnSpLocks noChangeShapeType="1"/>
              <a:stCxn id="92" idx="2"/>
              <a:endCxn id="162" idx="6"/>
            </p:cNvCxnSpPr>
            <p:nvPr/>
          </p:nvCxnSpPr>
          <p:spPr>
            <a:xfrm rot="5400000">
              <a:off x="3076599" y="3332443"/>
              <a:ext cx="850304" cy="3349793"/>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55" name="AutoShape 95"/>
            <p:cNvCxnSpPr>
              <a:cxnSpLocks noChangeShapeType="1"/>
              <a:stCxn id="97" idx="2"/>
              <a:endCxn id="93" idx="0"/>
            </p:cNvCxnSpPr>
            <p:nvPr/>
          </p:nvCxnSpPr>
          <p:spPr>
            <a:xfrm flipH="1">
              <a:off x="4244738" y="4839566"/>
              <a:ext cx="3175" cy="821707"/>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sp>
          <p:nvSpPr>
            <p:cNvPr id="156" name="Oval 96"/>
            <p:cNvSpPr>
              <a:spLocks noChangeArrowheads="1"/>
            </p:cNvSpPr>
            <p:nvPr/>
          </p:nvSpPr>
          <p:spPr>
            <a:xfrm>
              <a:off x="7885059" y="4507833"/>
              <a:ext cx="935084" cy="686344"/>
            </a:xfrm>
            <a:prstGeom prst="ellipse">
              <a:avLst/>
            </a:prstGeom>
            <a:solidFill>
              <a:srgbClr val="FFFFFF"/>
            </a:solidFill>
            <a:ln w="9525">
              <a:solidFill>
                <a:schemeClr val="tx2">
                  <a:lumMod val="65000"/>
                  <a:lumOff val="35000"/>
                </a:schemeClr>
              </a:solidFill>
              <a:round/>
            </a:ln>
            <a:effectLst/>
            <a:extLst>
              <a:ext uri="{AF507438-7753-43E0-B8FC-AC1667EBCBE1}"/>
            </a:extLst>
          </p:spPr>
          <p:txBody>
            <a:bodyPr wrap="none" anchor="ctr"/>
            <a:lstStyle/>
            <a:p>
              <a:pPr algn="ctr" eaLnBrk="0" hangingPunct="0">
                <a:spcBef>
                  <a:spcPct val="50000"/>
                </a:spcBef>
              </a:pPr>
              <a:r>
                <a:rPr lang="fr-CA" sz="800" b="1"/>
                <a:t>VOYAGEURS</a:t>
              </a:r>
            </a:p>
          </p:txBody>
        </p:sp>
        <p:sp>
          <p:nvSpPr>
            <p:cNvPr id="157" name="Oval 11"/>
            <p:cNvSpPr>
              <a:spLocks noChangeArrowheads="1"/>
            </p:cNvSpPr>
            <p:nvPr/>
          </p:nvSpPr>
          <p:spPr>
            <a:xfrm>
              <a:off x="6897584" y="3789079"/>
              <a:ext cx="914446" cy="610084"/>
            </a:xfrm>
            <a:prstGeom prst="ellipse">
              <a:avLst/>
            </a:prstGeom>
            <a:solidFill>
              <a:schemeClr val="bg1"/>
            </a:solidFill>
            <a:ln w="9525">
              <a:solidFill>
                <a:schemeClr val="tx2">
                  <a:lumMod val="65000"/>
                  <a:lumOff val="35000"/>
                </a:schemeClr>
              </a:solidFill>
              <a:round/>
            </a:ln>
            <a:effectLst/>
          </p:spPr>
          <p:txBody>
            <a:bodyPr wrap="none" anchor="ctr"/>
            <a:lstStyle/>
            <a:p>
              <a:pPr algn="ctr" eaLnBrk="0" hangingPunct="0">
                <a:spcBef>
                  <a:spcPct val="50000"/>
                </a:spcBef>
              </a:pPr>
              <a:r>
                <a:rPr lang="fr-CA" sz="800" b="1"/>
                <a:t>PERSONNES</a:t>
              </a:r>
            </a:p>
            <a:p>
              <a:pPr algn="ctr" eaLnBrk="0" hangingPunct="0">
                <a:spcBef>
                  <a:spcPct val="50000"/>
                </a:spcBef>
              </a:pPr>
              <a:r>
                <a:rPr lang="fr-CA" sz="800" b="1"/>
                <a:t>HOSPITALISÉES</a:t>
              </a:r>
            </a:p>
          </p:txBody>
        </p:sp>
        <p:cxnSp>
          <p:nvCxnSpPr>
            <p:cNvPr id="158" name="AutoShape 97"/>
            <p:cNvCxnSpPr>
              <a:cxnSpLocks noChangeShapeType="1"/>
              <a:stCxn id="99" idx="6"/>
              <a:endCxn id="97" idx="1"/>
            </p:cNvCxnSpPr>
            <p:nvPr/>
          </p:nvCxnSpPr>
          <p:spPr>
            <a:xfrm>
              <a:off x="3581130" y="4458264"/>
              <a:ext cx="269889" cy="0"/>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59" name="AutoShape 98"/>
            <p:cNvCxnSpPr>
              <a:cxnSpLocks noChangeShapeType="1"/>
              <a:stCxn id="97" idx="3"/>
              <a:endCxn id="92" idx="1"/>
            </p:cNvCxnSpPr>
            <p:nvPr/>
          </p:nvCxnSpPr>
          <p:spPr>
            <a:xfrm flipV="1">
              <a:off x="4643221" y="4454450"/>
              <a:ext cx="215911" cy="3813"/>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60" name="AutoShape 99"/>
            <p:cNvCxnSpPr>
              <a:cxnSpLocks noChangeShapeType="1"/>
              <a:stCxn id="92" idx="3"/>
              <a:endCxn id="20537" idx="1"/>
            </p:cNvCxnSpPr>
            <p:nvPr/>
          </p:nvCxnSpPr>
          <p:spPr>
            <a:xfrm>
              <a:off x="5494164" y="4454450"/>
              <a:ext cx="157170" cy="0"/>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61" name="AutoShape 100"/>
            <p:cNvCxnSpPr>
              <a:cxnSpLocks noChangeShapeType="1"/>
              <a:stCxn id="20537" idx="3"/>
              <a:endCxn id="94" idx="2"/>
            </p:cNvCxnSpPr>
            <p:nvPr/>
          </p:nvCxnSpPr>
          <p:spPr>
            <a:xfrm flipV="1">
              <a:off x="6476875" y="4441106"/>
              <a:ext cx="296878" cy="13345"/>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sp>
          <p:nvSpPr>
            <p:cNvPr id="162" name="Oval 24"/>
            <p:cNvSpPr>
              <a:spLocks noChangeArrowheads="1"/>
            </p:cNvSpPr>
            <p:nvPr/>
          </p:nvSpPr>
          <p:spPr>
            <a:xfrm>
              <a:off x="683797" y="5013059"/>
              <a:ext cx="1143057" cy="838865"/>
            </a:xfrm>
            <a:prstGeom prst="ellipse">
              <a:avLst/>
            </a:prstGeom>
            <a:solidFill>
              <a:srgbClr val="FFDBB7"/>
            </a:solidFill>
            <a:ln w="9525">
              <a:solidFill>
                <a:schemeClr val="tx2">
                  <a:lumMod val="65000"/>
                  <a:lumOff val="35000"/>
                </a:schemeClr>
              </a:solidFill>
              <a:round/>
            </a:ln>
            <a:effectLst/>
            <a:extLst>
              <a:ext uri="{AF507438-7753-43E0-B8FC-AC1667EBCBE1}"/>
            </a:extLst>
          </p:spPr>
          <p:txBody>
            <a:bodyPr wrap="none" anchor="ctr"/>
            <a:lstStyle/>
            <a:p>
              <a:pPr algn="ctr" eaLnBrk="0" hangingPunct="0">
                <a:defRPr/>
              </a:pPr>
              <a:r>
                <a:rPr lang="en-GB" sz="1200" b="1">
                  <a:cs typeface="+mn-cs"/>
                </a:rPr>
                <a:t>ANIMAUX DE</a:t>
              </a:r>
            </a:p>
            <a:p>
              <a:pPr algn="ctr" eaLnBrk="0" hangingPunct="0">
                <a:defRPr/>
              </a:pPr>
              <a:r>
                <a:rPr lang="en-GB" sz="1200" b="1">
                  <a:cs typeface="+mn-cs"/>
                </a:rPr>
                <a:t>COMPAGNIE</a:t>
              </a:r>
            </a:p>
          </p:txBody>
        </p:sp>
        <p:sp>
          <p:nvSpPr>
            <p:cNvPr id="163" name="Line 101"/>
            <p:cNvSpPr>
              <a:spLocks noChangeShapeType="1"/>
            </p:cNvSpPr>
            <p:nvPr/>
          </p:nvSpPr>
          <p:spPr>
            <a:xfrm>
              <a:off x="1691910" y="5733720"/>
              <a:ext cx="2159108" cy="0"/>
            </a:xfrm>
            <a:prstGeom prst="line">
              <a:avLst/>
            </a:prstGeom>
            <a:noFill/>
            <a:ln w="9525">
              <a:solidFill>
                <a:schemeClr val="tx2">
                  <a:lumMod val="65000"/>
                  <a:lumOff val="35000"/>
                </a:schemeClr>
              </a:solidFill>
              <a:round/>
              <a:headEnd type="triangle" w="med" len="med"/>
              <a:tailEnd type="triangle" w="med" len="med"/>
            </a:ln>
            <a:effectLst/>
            <a:extLst>
              <a:ext uri="{909E8E84-426E-40DD-AFC4-6F175D3DCCD1}"/>
              <a:ext uri="{AF507438-7753-43E0-B8FC-AC1667EBCBE1}"/>
            </a:extLst>
          </p:spPr>
          <p:txBody>
            <a:bodyPr/>
            <a:lstStyle/>
            <a:p>
              <a:pPr eaLnBrk="0" hangingPunct="0">
                <a:defRPr/>
              </a:pPr>
              <a:endParaRPr lang="en-CA">
                <a:cs typeface="+mn-cs"/>
              </a:endParaRPr>
            </a:p>
          </p:txBody>
        </p:sp>
        <p:cxnSp>
          <p:nvCxnSpPr>
            <p:cNvPr id="164" name="AutoShape 105"/>
            <p:cNvCxnSpPr>
              <a:cxnSpLocks noChangeShapeType="1"/>
              <a:stCxn id="106" idx="1"/>
              <a:endCxn id="98" idx="3"/>
            </p:cNvCxnSpPr>
            <p:nvPr/>
          </p:nvCxnSpPr>
          <p:spPr>
            <a:xfrm flipH="1">
              <a:off x="1306128" y="3230470"/>
              <a:ext cx="1970186" cy="0"/>
            </a:xfrm>
            <a:prstGeom prst="straightConnector1">
              <a:avLst/>
            </a:prstGeom>
            <a:noFill/>
            <a:ln w="9525">
              <a:solidFill>
                <a:schemeClr val="tx2">
                  <a:lumMod val="65000"/>
                  <a:lumOff val="35000"/>
                </a:schemeClr>
              </a:solidFill>
              <a:prstDash val="sysDash"/>
              <a:round/>
              <a:tailEnd type="triangle" w="med" len="med"/>
            </a:ln>
            <a:effectLst/>
            <a:extLst>
              <a:ext uri="{909E8E84-426E-40DD-AFC4-6F175D3DCCD1}"/>
              <a:ext uri="{AF507438-7753-43E0-B8FC-AC1667EBCBE1}"/>
            </a:extLst>
          </p:spPr>
        </p:cxnSp>
        <p:sp>
          <p:nvSpPr>
            <p:cNvPr id="165" name="Text Box 83"/>
            <p:cNvSpPr txBox="1">
              <a:spLocks noChangeArrowheads="1"/>
            </p:cNvSpPr>
            <p:nvPr/>
          </p:nvSpPr>
          <p:spPr>
            <a:xfrm>
              <a:off x="1950686" y="3022661"/>
              <a:ext cx="533427" cy="613897"/>
            </a:xfrm>
            <a:prstGeom prst="rect">
              <a:avLst/>
            </a:prstGeom>
            <a:solidFill>
              <a:srgbClr val="FF9999"/>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pPr>
              <a:r>
                <a:rPr lang="fr-CA" sz="900" b="1"/>
                <a:t>Chep-tel mort</a:t>
              </a:r>
            </a:p>
          </p:txBody>
        </p:sp>
        <p:cxnSp>
          <p:nvCxnSpPr>
            <p:cNvPr id="166" name="AutoShape 106"/>
            <p:cNvCxnSpPr>
              <a:cxnSpLocks noChangeShapeType="1"/>
              <a:stCxn id="98" idx="2"/>
              <a:endCxn id="91" idx="0"/>
            </p:cNvCxnSpPr>
            <p:nvPr/>
          </p:nvCxnSpPr>
          <p:spPr>
            <a:xfrm rot="5400000">
              <a:off x="434466" y="3551972"/>
              <a:ext cx="646307" cy="258776"/>
            </a:xfrm>
            <a:prstGeom prst="bentConnector3">
              <a:avLst>
                <a:gd name="adj1" fmla="val 50000"/>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67" name="AutoShape 107"/>
            <p:cNvCxnSpPr>
              <a:cxnSpLocks noChangeShapeType="1"/>
              <a:stCxn id="91" idx="3"/>
              <a:endCxn id="162" idx="0"/>
            </p:cNvCxnSpPr>
            <p:nvPr/>
          </p:nvCxnSpPr>
          <p:spPr>
            <a:xfrm>
              <a:off x="933046" y="4473516"/>
              <a:ext cx="322279" cy="539543"/>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sp>
          <p:nvSpPr>
            <p:cNvPr id="20562" name="Text Box 110"/>
            <p:cNvSpPr txBox="1">
              <a:spLocks noChangeArrowheads="1"/>
            </p:cNvSpPr>
            <p:nvPr/>
          </p:nvSpPr>
          <p:spPr bwMode="auto">
            <a:xfrm>
              <a:off x="1042590" y="4004514"/>
              <a:ext cx="576291" cy="377489"/>
            </a:xfrm>
            <a:prstGeom prst="rect">
              <a:avLst/>
            </a:prstGeom>
            <a:noFill/>
            <a:ln w="9525">
              <a:solidFill>
                <a:schemeClr val="bg1"/>
              </a:solidFill>
              <a:miter lim="800000"/>
              <a:headEnd/>
              <a:tailEnd/>
            </a:ln>
          </p:spPr>
          <p:txBody>
            <a:bodyPr>
              <a:spAutoFit/>
            </a:bodyPr>
            <a:lstStyle/>
            <a:p>
              <a:pPr>
                <a:spcBef>
                  <a:spcPct val="50000"/>
                </a:spcBef>
              </a:pPr>
              <a:r>
                <a:rPr lang="fr-CA" sz="700" b="1"/>
                <a:t>Re-mélange</a:t>
              </a:r>
            </a:p>
          </p:txBody>
        </p:sp>
        <p:sp>
          <p:nvSpPr>
            <p:cNvPr id="170" name="Text Box 113"/>
            <p:cNvSpPr txBox="1">
              <a:spLocks noChangeArrowheads="1"/>
            </p:cNvSpPr>
            <p:nvPr/>
          </p:nvSpPr>
          <p:spPr>
            <a:xfrm>
              <a:off x="853667" y="2321065"/>
              <a:ext cx="838242" cy="305042"/>
            </a:xfrm>
            <a:prstGeom prst="rect">
              <a:avLst/>
            </a:prstGeom>
            <a:solidFill>
              <a:srgbClr val="996633"/>
            </a:solidFill>
            <a:ln w="9525">
              <a:solidFill>
                <a:schemeClr val="tx2">
                  <a:lumMod val="65000"/>
                  <a:lumOff val="35000"/>
                </a:schemeClr>
              </a:solidFill>
              <a:miter lim="800000"/>
            </a:ln>
            <a:effectLst/>
            <a:extLst>
              <a:ext uri="{AF507438-7753-43E0-B8FC-AC1667EBCBE1}"/>
            </a:extLst>
          </p:spPr>
          <p:txBody>
            <a:bodyPr>
              <a:spAutoFit/>
            </a:bodyPr>
            <a:lstStyle/>
            <a:p>
              <a:pPr algn="ctr" eaLnBrk="0" hangingPunct="0">
                <a:spcBef>
                  <a:spcPct val="50000"/>
                </a:spcBef>
                <a:defRPr/>
              </a:pPr>
              <a:r>
                <a:rPr lang="en-GB" sz="1000" b="1">
                  <a:cs typeface="+mn-cs"/>
                </a:rPr>
                <a:t>Décharge</a:t>
              </a:r>
            </a:p>
          </p:txBody>
        </p:sp>
        <p:cxnSp>
          <p:nvCxnSpPr>
            <p:cNvPr id="171" name="AutoShape 114"/>
            <p:cNvCxnSpPr>
              <a:cxnSpLocks noChangeShapeType="1"/>
              <a:stCxn id="108" idx="1"/>
              <a:endCxn id="128" idx="3"/>
            </p:cNvCxnSpPr>
            <p:nvPr/>
          </p:nvCxnSpPr>
          <p:spPr>
            <a:xfrm rot="10800000">
              <a:off x="4952798" y="2439269"/>
              <a:ext cx="528665" cy="350798"/>
            </a:xfrm>
            <a:prstGeom prst="bentConnector3">
              <a:avLst>
                <a:gd name="adj1" fmla="val 4985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72" name="AutoShape 115"/>
            <p:cNvCxnSpPr>
              <a:cxnSpLocks noChangeShapeType="1"/>
              <a:stCxn id="108" idx="1"/>
              <a:endCxn id="124" idx="3"/>
            </p:cNvCxnSpPr>
            <p:nvPr/>
          </p:nvCxnSpPr>
          <p:spPr>
            <a:xfrm rot="10800000" flipV="1">
              <a:off x="4952798" y="2790067"/>
              <a:ext cx="528665" cy="232594"/>
            </a:xfrm>
            <a:prstGeom prst="bentConnector3">
              <a:avLst>
                <a:gd name="adj1" fmla="val 4985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73" name="AutoShape 116"/>
            <p:cNvCxnSpPr>
              <a:cxnSpLocks noChangeShapeType="1"/>
              <a:stCxn id="170" idx="3"/>
              <a:endCxn id="128" idx="1"/>
            </p:cNvCxnSpPr>
            <p:nvPr/>
          </p:nvCxnSpPr>
          <p:spPr>
            <a:xfrm flipV="1">
              <a:off x="1691910" y="2439269"/>
              <a:ext cx="2422647" cy="7626"/>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74" name="AutoShape 117"/>
            <p:cNvCxnSpPr>
              <a:cxnSpLocks noChangeShapeType="1"/>
              <a:endCxn id="170" idx="1"/>
            </p:cNvCxnSpPr>
            <p:nvPr/>
          </p:nvCxnSpPr>
          <p:spPr>
            <a:xfrm rot="5400000" flipH="1" flipV="1">
              <a:off x="-297986" y="3068297"/>
              <a:ext cx="1773055" cy="530252"/>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75" name="AutoShape 120"/>
            <p:cNvCxnSpPr>
              <a:cxnSpLocks noChangeShapeType="1"/>
              <a:stCxn id="108" idx="2"/>
              <a:endCxn id="107" idx="0"/>
            </p:cNvCxnSpPr>
            <p:nvPr/>
          </p:nvCxnSpPr>
          <p:spPr>
            <a:xfrm rot="5400000">
              <a:off x="5667443" y="2941064"/>
              <a:ext cx="224968" cy="174634"/>
            </a:xfrm>
            <a:prstGeom prst="bentConnector3">
              <a:avLst>
                <a:gd name="adj1" fmla="val 50000"/>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76" name="AutoShape 121"/>
            <p:cNvCxnSpPr>
              <a:cxnSpLocks noChangeShapeType="1"/>
              <a:stCxn id="107" idx="4"/>
              <a:endCxn id="20537" idx="0"/>
            </p:cNvCxnSpPr>
            <p:nvPr/>
          </p:nvCxnSpPr>
          <p:spPr>
            <a:xfrm rot="16200000" flipH="1">
              <a:off x="5736323" y="3783497"/>
              <a:ext cx="284070" cy="371494"/>
            </a:xfrm>
            <a:prstGeom prst="bentConnector3">
              <a:avLst>
                <a:gd name="adj1" fmla="val 4972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77" name="AutoShape 124"/>
            <p:cNvCxnSpPr>
              <a:cxnSpLocks noChangeShapeType="1"/>
              <a:stCxn id="99" idx="0"/>
              <a:endCxn id="165" idx="3"/>
            </p:cNvCxnSpPr>
            <p:nvPr/>
          </p:nvCxnSpPr>
          <p:spPr>
            <a:xfrm rot="16200000" flipV="1">
              <a:off x="2398120" y="3312650"/>
              <a:ext cx="278351" cy="106367"/>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78" name="AutoShape 125"/>
            <p:cNvCxnSpPr>
              <a:cxnSpLocks noChangeShapeType="1"/>
              <a:stCxn id="99" idx="7"/>
              <a:endCxn id="150" idx="2"/>
            </p:cNvCxnSpPr>
            <p:nvPr/>
          </p:nvCxnSpPr>
          <p:spPr>
            <a:xfrm rot="5400000" flipH="1">
              <a:off x="2583013" y="3077677"/>
              <a:ext cx="867463" cy="547716"/>
            </a:xfrm>
            <a:prstGeom prst="bentConnector3">
              <a:avLst>
                <a:gd name="adj1" fmla="val 39560"/>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sp>
          <p:nvSpPr>
            <p:cNvPr id="179" name="Line 126"/>
            <p:cNvSpPr>
              <a:spLocks noChangeShapeType="1"/>
            </p:cNvSpPr>
            <p:nvPr/>
          </p:nvSpPr>
          <p:spPr>
            <a:xfrm>
              <a:off x="971148" y="4364845"/>
              <a:ext cx="576292" cy="0"/>
            </a:xfrm>
            <a:prstGeom prst="line">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txBody>
            <a:bodyPr/>
            <a:lstStyle/>
            <a:p>
              <a:pPr eaLnBrk="0" hangingPunct="0">
                <a:defRPr/>
              </a:pPr>
              <a:endParaRPr lang="en-CA">
                <a:cs typeface="+mn-cs"/>
              </a:endParaRPr>
            </a:p>
          </p:txBody>
        </p:sp>
        <p:cxnSp>
          <p:nvCxnSpPr>
            <p:cNvPr id="180" name="AutoShape 127"/>
            <p:cNvCxnSpPr>
              <a:cxnSpLocks noChangeShapeType="1"/>
              <a:stCxn id="91" idx="2"/>
              <a:endCxn id="93" idx="1"/>
            </p:cNvCxnSpPr>
            <p:nvPr/>
          </p:nvCxnSpPr>
          <p:spPr>
            <a:xfrm rot="16200000" flipH="1">
              <a:off x="1752037" y="3818712"/>
              <a:ext cx="970415" cy="3218025"/>
            </a:xfrm>
            <a:prstGeom prst="bentConnector2">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81" name="AutoShape 128"/>
            <p:cNvCxnSpPr>
              <a:cxnSpLocks noChangeShapeType="1"/>
              <a:stCxn id="151" idx="0"/>
              <a:endCxn id="99" idx="4"/>
            </p:cNvCxnSpPr>
            <p:nvPr/>
          </p:nvCxnSpPr>
          <p:spPr>
            <a:xfrm rot="5400000" flipH="1">
              <a:off x="2519684" y="5480409"/>
              <a:ext cx="827426" cy="685834"/>
            </a:xfrm>
            <a:prstGeom prst="bentConnector3">
              <a:avLst>
                <a:gd name="adj1" fmla="val 49903"/>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cxnSp>
          <p:nvCxnSpPr>
            <p:cNvPr id="182" name="AutoShape 129"/>
            <p:cNvCxnSpPr>
              <a:cxnSpLocks noChangeShapeType="1"/>
              <a:stCxn id="150" idx="3"/>
              <a:endCxn id="128" idx="1"/>
            </p:cNvCxnSpPr>
            <p:nvPr/>
          </p:nvCxnSpPr>
          <p:spPr>
            <a:xfrm flipV="1">
              <a:off x="3428722" y="2439269"/>
              <a:ext cx="685834" cy="276443"/>
            </a:xfrm>
            <a:prstGeom prst="bentConnector3">
              <a:avLst>
                <a:gd name="adj1" fmla="val 50000"/>
              </a:avLst>
            </a:prstGeom>
            <a:noFill/>
            <a:ln w="9525">
              <a:solidFill>
                <a:schemeClr val="tx2">
                  <a:lumMod val="65000"/>
                  <a:lumOff val="35000"/>
                </a:schemeClr>
              </a:solidFill>
              <a:miter lim="800000"/>
              <a:tailEnd type="triangle" w="med" len="med"/>
            </a:ln>
            <a:effectLst/>
            <a:extLst>
              <a:ext uri="{909E8E84-426E-40DD-AFC4-6F175D3DCCD1}"/>
              <a:ext uri="{AF507438-7753-43E0-B8FC-AC1667EBCBE1}"/>
            </a:extLst>
          </p:spPr>
        </p:cxnSp>
        <p:sp>
          <p:nvSpPr>
            <p:cNvPr id="183" name="Oval 86"/>
            <p:cNvSpPr>
              <a:spLocks noChangeArrowheads="1"/>
            </p:cNvSpPr>
            <p:nvPr/>
          </p:nvSpPr>
          <p:spPr>
            <a:xfrm>
              <a:off x="178947" y="984601"/>
              <a:ext cx="1152583" cy="646308"/>
            </a:xfrm>
            <a:prstGeom prst="ellipse">
              <a:avLst/>
            </a:prstGeom>
            <a:solidFill>
              <a:srgbClr val="CC99FF">
                <a:alpha val="50999"/>
              </a:srgbClr>
            </a:solidFill>
            <a:ln w="9525">
              <a:solidFill>
                <a:schemeClr val="tx2">
                  <a:lumMod val="65000"/>
                  <a:lumOff val="35000"/>
                </a:schemeClr>
              </a:solidFill>
              <a:round/>
            </a:ln>
          </p:spPr>
          <p:txBody>
            <a:bodyPr anchor="ctr" anchorCtr="1"/>
            <a:lstStyle/>
            <a:p>
              <a:pPr algn="ctr" eaLnBrk="0" hangingPunct="0"/>
              <a:r>
                <a:rPr lang="fr-CA" sz="900" b="1"/>
                <a:t>Producteurs d’éthanol-carburant</a:t>
              </a:r>
            </a:p>
          </p:txBody>
        </p:sp>
        <p:sp>
          <p:nvSpPr>
            <p:cNvPr id="184" name="Text Box 88"/>
            <p:cNvSpPr txBox="1">
              <a:spLocks noChangeArrowheads="1"/>
            </p:cNvSpPr>
            <p:nvPr/>
          </p:nvSpPr>
          <p:spPr>
            <a:xfrm>
              <a:off x="394857" y="191492"/>
              <a:ext cx="719173" cy="564327"/>
            </a:xfrm>
            <a:prstGeom prst="rect">
              <a:avLst/>
            </a:prstGeom>
            <a:solidFill>
              <a:srgbClr val="CC99FF">
                <a:alpha val="50000"/>
              </a:srgbClr>
            </a:solidFill>
            <a:ln w="9525">
              <a:solidFill>
                <a:schemeClr val="tx2">
                  <a:lumMod val="65000"/>
                  <a:lumOff val="35000"/>
                </a:schemeClr>
              </a:solidFill>
              <a:miter lim="800000"/>
            </a:ln>
          </p:spPr>
          <p:txBody>
            <a:bodyPr anchor="ctr" anchorCtr="1"/>
            <a:lstStyle/>
            <a:p>
              <a:pPr algn="ctr" eaLnBrk="0" hangingPunct="0"/>
              <a:r>
                <a:rPr lang="fr-CA" sz="800" b="1"/>
                <a:t>Éthanol-carburant</a:t>
              </a:r>
            </a:p>
          </p:txBody>
        </p:sp>
        <p:sp>
          <p:nvSpPr>
            <p:cNvPr id="185" name="Text Box 89"/>
            <p:cNvSpPr txBox="1">
              <a:spLocks noChangeArrowheads="1"/>
            </p:cNvSpPr>
            <p:nvPr/>
          </p:nvSpPr>
          <p:spPr>
            <a:xfrm>
              <a:off x="107505" y="1777709"/>
              <a:ext cx="1198623" cy="505226"/>
            </a:xfrm>
            <a:prstGeom prst="rect">
              <a:avLst/>
            </a:prstGeom>
            <a:solidFill>
              <a:srgbClr val="CC99FF">
                <a:alpha val="50000"/>
              </a:srgbClr>
            </a:solidFill>
            <a:ln w="9525">
              <a:solidFill>
                <a:schemeClr val="tx2">
                  <a:lumMod val="65000"/>
                  <a:lumOff val="35000"/>
                </a:schemeClr>
              </a:solidFill>
              <a:miter lim="800000"/>
            </a:ln>
          </p:spPr>
          <p:txBody>
            <a:bodyPr anchor="ctr" anchorCtr="1"/>
            <a:lstStyle/>
            <a:p>
              <a:pPr algn="ctr" eaLnBrk="0" hangingPunct="0">
                <a:defRPr/>
              </a:pPr>
              <a:r>
                <a:rPr lang="en-CA" sz="1000" b="1">
                  <a:cs typeface="+mn-cs"/>
                </a:rPr>
                <a:t>Sous-produits de céréales à distillerie</a:t>
              </a:r>
            </a:p>
          </p:txBody>
        </p:sp>
        <p:cxnSp>
          <p:nvCxnSpPr>
            <p:cNvPr id="186" name="AutoShape 92"/>
            <p:cNvCxnSpPr>
              <a:cxnSpLocks noChangeShapeType="1"/>
              <a:stCxn id="183" idx="4"/>
              <a:endCxn id="185" idx="0"/>
            </p:cNvCxnSpPr>
            <p:nvPr/>
          </p:nvCxnSpPr>
          <p:spPr>
            <a:xfrm flipH="1">
              <a:off x="707610" y="1630908"/>
              <a:ext cx="47627" cy="146801"/>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87" name="AutoShape 93"/>
            <p:cNvCxnSpPr>
              <a:cxnSpLocks noChangeShapeType="1"/>
              <a:stCxn id="183" idx="0"/>
              <a:endCxn id="184" idx="2"/>
            </p:cNvCxnSpPr>
            <p:nvPr/>
          </p:nvCxnSpPr>
          <p:spPr>
            <a:xfrm flipH="1" flipV="1">
              <a:off x="755238" y="755819"/>
              <a:ext cx="0" cy="228781"/>
            </a:xfrm>
            <a:prstGeom prst="straightConnector1">
              <a:avLst/>
            </a:prstGeom>
            <a:noFill/>
            <a:ln w="9525">
              <a:solidFill>
                <a:schemeClr val="tx2">
                  <a:lumMod val="65000"/>
                  <a:lumOff val="35000"/>
                </a:schemeClr>
              </a:solidFill>
              <a:round/>
              <a:tailEnd type="triangle" w="med" len="med"/>
            </a:ln>
            <a:effectLst/>
            <a:extLst>
              <a:ext uri="{909E8E84-426E-40DD-AFC4-6F175D3DCCD1}"/>
              <a:ext uri="{AF507438-7753-43E0-B8FC-AC1667EBCBE1}"/>
            </a:extLst>
          </p:spPr>
        </p:cxnSp>
        <p:cxnSp>
          <p:nvCxnSpPr>
            <p:cNvPr id="188" name="Elbow Connector 187"/>
            <p:cNvCxnSpPr>
              <a:stCxn id="185" idx="2"/>
              <a:endCxn id="91" idx="1"/>
            </p:cNvCxnSpPr>
            <p:nvPr/>
          </p:nvCxnSpPr>
          <p:spPr>
            <a:xfrm rot="5400000">
              <a:off x="-579777" y="3186128"/>
              <a:ext cx="2190580" cy="384194"/>
            </a:xfrm>
            <a:prstGeom prst="bentConnector4">
              <a:avLst>
                <a:gd name="adj1" fmla="val 24964"/>
                <a:gd name="adj2" fmla="val 159662"/>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8" name="Line 109"/>
            <p:cNvSpPr>
              <a:spLocks noChangeShapeType="1"/>
            </p:cNvSpPr>
            <p:nvPr/>
          </p:nvSpPr>
          <p:spPr>
            <a:xfrm flipH="1">
              <a:off x="971148" y="4221856"/>
              <a:ext cx="576292" cy="0"/>
            </a:xfrm>
            <a:prstGeom prst="line">
              <a:avLst/>
            </a:prstGeom>
            <a:noFill/>
            <a:ln w="9525">
              <a:solidFill>
                <a:schemeClr val="tx2">
                  <a:lumMod val="65000"/>
                  <a:lumOff val="35000"/>
                </a:schemeClr>
              </a:solidFill>
              <a:prstDash val="lgDash"/>
              <a:round/>
              <a:tailEnd type="triangle" w="med" len="med"/>
            </a:ln>
            <a:effectLst/>
            <a:extLst>
              <a:ext uri="{909E8E84-426E-40DD-AFC4-6F175D3DCCD1}"/>
              <a:ext uri="{AF507438-7753-43E0-B8FC-AC1667EBCBE1}"/>
            </a:extLst>
          </p:spPr>
          <p:txBody>
            <a:bodyPr/>
            <a:lstStyle/>
            <a:p>
              <a:pPr eaLnBrk="0" hangingPunct="0">
                <a:defRPr/>
              </a:pPr>
              <a:endParaRPr lang="en-CA">
                <a:cs typeface="+mn-cs"/>
              </a:endParaRPr>
            </a:p>
          </p:txBody>
        </p:sp>
      </p:grpSp>
      <p:sp>
        <p:nvSpPr>
          <p:cNvPr id="20483" name="Slide Number Placeholder 1"/>
          <p:cNvSpPr>
            <a:spLocks noGrp="1"/>
          </p:cNvSpPr>
          <p:nvPr>
            <p:ph type="sldNum" sz="quarter" idx="11"/>
          </p:nvPr>
        </p:nvSpPr>
        <p:spPr bwMode="auto">
          <a:noFill/>
          <a:ln>
            <a:miter lim="800000"/>
            <a:headEnd/>
            <a:tailEnd/>
          </a:ln>
        </p:spPr>
        <p:txBody>
          <a:bodyPr/>
          <a:lstStyle/>
          <a:p>
            <a:pPr eaLnBrk="1" hangingPunct="1"/>
            <a:fld id="{4A3A384F-85DB-4695-87CA-0DFE6A1A945D}" type="slidenum">
              <a:rPr lang="fr-CA" smtClean="0">
                <a:solidFill>
                  <a:srgbClr val="D1D1D1"/>
                </a:solidFill>
              </a:rPr>
              <a:pPr eaLnBrk="1" hangingPunct="1"/>
              <a:t>2</a:t>
            </a:fld>
            <a:endParaRPr lang="fr-CA" smtClean="0">
              <a:solidFill>
                <a:srgbClr val="D1D1D1"/>
              </a:solidFill>
            </a:endParaRPr>
          </a:p>
        </p:txBody>
      </p:sp>
      <p:sp>
        <p:nvSpPr>
          <p:cNvPr id="20484" name="Footer Placeholder 2"/>
          <p:cNvSpPr>
            <a:spLocks noGrp="1"/>
          </p:cNvSpPr>
          <p:nvPr>
            <p:ph type="ftr" sz="quarter" idx="10"/>
          </p:nvPr>
        </p:nvSpPr>
        <p:spPr bwMode="auto">
          <a:noFill/>
          <a:ln>
            <a:miter lim="800000"/>
            <a:headEnd/>
            <a:tailEnd/>
          </a:ln>
        </p:spPr>
        <p:txBody>
          <a:bodyPr/>
          <a:lstStyle/>
          <a:p>
            <a:pPr eaLnBrk="1" hangingPunct="1"/>
            <a:r>
              <a:rPr lang="fr-CA" smtClean="0">
                <a:solidFill>
                  <a:schemeClr val="bg1"/>
                </a:solidFill>
              </a:rPr>
              <a:t>PICRA 2012 – RÉSULTATS INTÉGRÉS SUR LA RAM </a:t>
            </a:r>
          </a:p>
        </p:txBody>
      </p:sp>
      <p:sp>
        <p:nvSpPr>
          <p:cNvPr id="2" name="Rectangle 1"/>
          <p:cNvSpPr/>
          <p:nvPr/>
        </p:nvSpPr>
        <p:spPr>
          <a:xfrm>
            <a:off x="179388" y="3500438"/>
            <a:ext cx="8861425" cy="1839912"/>
          </a:xfrm>
          <a:prstGeom prst="rect">
            <a:avLst/>
          </a:prstGeom>
          <a:solidFill>
            <a:srgbClr val="C00000">
              <a:alpha val="15000"/>
            </a:srgbClr>
          </a:solid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C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txBox="1">
            <a:spLocks noGrp="1"/>
          </p:cNvSpPr>
          <p:nvPr/>
        </p:nvSpPr>
        <p:spPr>
          <a:xfrm>
            <a:off x="6553200" y="6356350"/>
            <a:ext cx="2133600" cy="365125"/>
          </a:xfrm>
          <a:prstGeom prst="rect">
            <a:avLst/>
          </a:prstGeom>
          <a:noFill/>
        </p:spPr>
        <p:txBody>
          <a:bodyPr anchor="ctr"/>
          <a:lstStyle/>
          <a:p>
            <a:pPr algn="r" fontAlgn="auto">
              <a:defRPr/>
            </a:pPr>
            <a:fld id="{722C9300-5500-439C-8DE9-01B8520437AB}" type="slidenum">
              <a:rPr lang="en-CA" sz="1200">
                <a:solidFill>
                  <a:schemeClr val="tx1">
                    <a:tint val="75000"/>
                  </a:schemeClr>
                </a:solidFill>
                <a:latin typeface="+mn-lt"/>
                <a:ea typeface="+mn-ea"/>
                <a:cs typeface="+mn-cs"/>
              </a:rPr>
              <a:pPr algn="r" fontAlgn="auto">
                <a:defRPr/>
              </a:pPr>
              <a:t>3</a:t>
            </a:fld>
            <a:endParaRPr lang="en-CA" sz="1200">
              <a:solidFill>
                <a:schemeClr val="tx1">
                  <a:tint val="75000"/>
                </a:schemeClr>
              </a:solidFill>
              <a:latin typeface="+mn-lt"/>
              <a:ea typeface="+mn-ea"/>
              <a:cs typeface="+mn-cs"/>
            </a:endParaRPr>
          </a:p>
        </p:txBody>
      </p:sp>
      <p:sp>
        <p:nvSpPr>
          <p:cNvPr id="22530" name="Rectangle 4"/>
          <p:cNvSpPr>
            <a:spLocks noChangeArrowheads="1"/>
          </p:cNvSpPr>
          <p:nvPr/>
        </p:nvSpPr>
        <p:spPr bwMode="auto">
          <a:xfrm>
            <a:off x="0" y="0"/>
            <a:ext cx="9144000" cy="6858000"/>
          </a:xfrm>
          <a:prstGeom prst="rect">
            <a:avLst/>
          </a:prstGeom>
          <a:solidFill>
            <a:srgbClr val="79B6F3">
              <a:alpha val="29019"/>
            </a:srgbClr>
          </a:solidFill>
          <a:ln w="57150">
            <a:solidFill>
              <a:schemeClr val="tx2"/>
            </a:solidFill>
            <a:miter lim="800000"/>
            <a:headEnd/>
            <a:tailEnd/>
          </a:ln>
        </p:spPr>
        <p:txBody>
          <a:bodyPr wrap="none" anchor="ctr"/>
          <a:lstStyle/>
          <a:p>
            <a:endParaRPr lang="fr-CA" sz="1800"/>
          </a:p>
        </p:txBody>
      </p:sp>
      <p:sp>
        <p:nvSpPr>
          <p:cNvPr id="22531" name="Rectangle 11"/>
          <p:cNvSpPr>
            <a:spLocks noGrp="1"/>
          </p:cNvSpPr>
          <p:nvPr>
            <p:ph type="title" idx="4294967295"/>
          </p:nvPr>
        </p:nvSpPr>
        <p:spPr>
          <a:xfrm>
            <a:off x="0" y="404813"/>
            <a:ext cx="8915400" cy="990600"/>
          </a:xfrm>
        </p:spPr>
        <p:txBody>
          <a:bodyPr/>
          <a:lstStyle/>
          <a:p>
            <a:r>
              <a:rPr lang="fr-CA" sz="2000" smtClean="0">
                <a:solidFill>
                  <a:srgbClr val="000066"/>
                </a:solidFill>
              </a:rPr>
              <a:t>Résistance au ceftiofur chez des isolats de </a:t>
            </a:r>
            <a:r>
              <a:rPr lang="fr-CA" sz="2000" i="1" smtClean="0">
                <a:solidFill>
                  <a:srgbClr val="000066"/>
                </a:solidFill>
              </a:rPr>
              <a:t>E. coli</a:t>
            </a:r>
            <a:r>
              <a:rPr lang="fr-CA" sz="2000" smtClean="0">
                <a:solidFill>
                  <a:srgbClr val="000066"/>
                </a:solidFill>
              </a:rPr>
              <a:t> (poulets) et de                  </a:t>
            </a:r>
            <a:r>
              <a:rPr lang="fr-CA" sz="2000" i="1" smtClean="0">
                <a:solidFill>
                  <a:srgbClr val="000066"/>
                </a:solidFill>
              </a:rPr>
              <a:t>S.</a:t>
            </a:r>
            <a:r>
              <a:rPr lang="fr-CA" sz="2000" smtClean="0">
                <a:solidFill>
                  <a:srgbClr val="000066"/>
                </a:solidFill>
              </a:rPr>
              <a:t> Heidelberg (humains et poulets), Québec – PICRA</a:t>
            </a:r>
            <a:br>
              <a:rPr lang="fr-CA" sz="2000" smtClean="0">
                <a:solidFill>
                  <a:srgbClr val="000066"/>
                </a:solidFill>
              </a:rPr>
            </a:br>
            <a:r>
              <a:rPr lang="fr-CA" sz="2000" smtClean="0">
                <a:solidFill>
                  <a:srgbClr val="000066"/>
                </a:solidFill>
              </a:rPr>
              <a:t>2003-2009, moyenne mobile</a:t>
            </a:r>
          </a:p>
        </p:txBody>
      </p:sp>
      <p:sp>
        <p:nvSpPr>
          <p:cNvPr id="22532" name="Text Box 12"/>
          <p:cNvSpPr txBox="1">
            <a:spLocks noChangeArrowheads="1"/>
          </p:cNvSpPr>
          <p:nvPr/>
        </p:nvSpPr>
        <p:spPr bwMode="auto">
          <a:xfrm>
            <a:off x="7315200" y="5211763"/>
            <a:ext cx="1092200" cy="274637"/>
          </a:xfrm>
          <a:prstGeom prst="rect">
            <a:avLst/>
          </a:prstGeom>
          <a:noFill/>
          <a:ln w="9525">
            <a:noFill/>
            <a:miter lim="800000"/>
            <a:headEnd/>
            <a:tailEnd/>
          </a:ln>
        </p:spPr>
        <p:txBody>
          <a:bodyPr wrap="none">
            <a:spAutoFit/>
          </a:bodyPr>
          <a:lstStyle/>
          <a:p>
            <a:pPr eaLnBrk="0" hangingPunct="0"/>
            <a:r>
              <a:rPr lang="fr-CA" sz="1200">
                <a:solidFill>
                  <a:srgbClr val="000000"/>
                </a:solidFill>
                <a:latin typeface="Verdana" pitchFamily="34" charset="0"/>
              </a:rPr>
              <a:t>préliminaire</a:t>
            </a:r>
          </a:p>
        </p:txBody>
      </p:sp>
      <p:pic>
        <p:nvPicPr>
          <p:cNvPr id="22533" name="Picture 13"/>
          <p:cNvPicPr>
            <a:picLocks noChangeAspect="1" noChangeArrowheads="1"/>
          </p:cNvPicPr>
          <p:nvPr/>
        </p:nvPicPr>
        <p:blipFill>
          <a:blip r:embed="rId3"/>
          <a:srcRect/>
          <a:stretch>
            <a:fillRect/>
          </a:stretch>
        </p:blipFill>
        <p:spPr bwMode="auto">
          <a:xfrm>
            <a:off x="287338" y="1690688"/>
            <a:ext cx="8780462" cy="4557712"/>
          </a:xfrm>
          <a:prstGeom prst="rect">
            <a:avLst/>
          </a:prstGeom>
          <a:noFill/>
          <a:ln w="9525">
            <a:noFill/>
            <a:miter lim="800000"/>
            <a:headEnd/>
            <a:tailEnd/>
          </a:ln>
        </p:spPr>
      </p:pic>
      <p:sp>
        <p:nvSpPr>
          <p:cNvPr id="22534" name="Rectangle 14"/>
          <p:cNvSpPr>
            <a:spLocks noChangeArrowheads="1"/>
          </p:cNvSpPr>
          <p:nvPr/>
        </p:nvSpPr>
        <p:spPr bwMode="auto">
          <a:xfrm>
            <a:off x="2895600" y="2362200"/>
            <a:ext cx="2133600" cy="2667000"/>
          </a:xfrm>
          <a:prstGeom prst="rect">
            <a:avLst/>
          </a:prstGeom>
          <a:solidFill>
            <a:schemeClr val="folHlink">
              <a:alpha val="12157"/>
            </a:schemeClr>
          </a:solidFill>
          <a:ln w="9525">
            <a:solidFill>
              <a:schemeClr val="tx1"/>
            </a:solidFill>
            <a:miter lim="800000"/>
            <a:headEnd/>
            <a:tailEnd/>
          </a:ln>
        </p:spPr>
        <p:txBody>
          <a:bodyPr wrap="none" anchor="ctr"/>
          <a:lstStyle/>
          <a:p>
            <a:endParaRPr lang="fr-CA" sz="1800"/>
          </a:p>
        </p:txBody>
      </p:sp>
      <p:sp>
        <p:nvSpPr>
          <p:cNvPr id="16392" name="Text Box 15"/>
          <p:cNvSpPr txBox="1">
            <a:spLocks noChangeArrowheads="1"/>
          </p:cNvSpPr>
          <p:nvPr/>
        </p:nvSpPr>
        <p:spPr>
          <a:xfrm>
            <a:off x="1187450" y="2224088"/>
            <a:ext cx="1463675" cy="1006475"/>
          </a:xfrm>
          <a:prstGeom prst="rect">
            <a:avLst/>
          </a:prstGeom>
          <a:noFill/>
          <a:ln w="9525">
            <a:noFill/>
            <a:miter lim="800000"/>
          </a:ln>
        </p:spPr>
        <p:txBody>
          <a:bodyPr>
            <a:spAutoFit/>
          </a:bodyPr>
          <a:lstStyle/>
          <a:p>
            <a:pPr algn="ctr" eaLnBrk="0" hangingPunct="0">
              <a:defRPr/>
            </a:pPr>
            <a:r>
              <a:rPr lang="en-CA" sz="2000">
                <a:solidFill>
                  <a:srgbClr val="990033"/>
                </a:solidFill>
                <a:latin typeface="+mn-lt"/>
                <a:ea typeface="+mn-ea"/>
                <a:cs typeface="+mn-cs"/>
              </a:rPr>
              <a:t>Niveau élevé d’utilisation</a:t>
            </a:r>
          </a:p>
        </p:txBody>
      </p:sp>
      <p:sp>
        <p:nvSpPr>
          <p:cNvPr id="16393" name="Text Box 16"/>
          <p:cNvSpPr txBox="1">
            <a:spLocks noChangeArrowheads="1"/>
          </p:cNvSpPr>
          <p:nvPr/>
        </p:nvSpPr>
        <p:spPr>
          <a:xfrm>
            <a:off x="3563938" y="2665413"/>
            <a:ext cx="1439862" cy="701675"/>
          </a:xfrm>
          <a:prstGeom prst="rect">
            <a:avLst/>
          </a:prstGeom>
          <a:noFill/>
          <a:ln w="9525">
            <a:noFill/>
            <a:miter lim="800000"/>
          </a:ln>
        </p:spPr>
        <p:txBody>
          <a:bodyPr>
            <a:spAutoFit/>
          </a:bodyPr>
          <a:lstStyle/>
          <a:p>
            <a:pPr algn="ctr" eaLnBrk="0" hangingPunct="0">
              <a:defRPr/>
            </a:pPr>
            <a:r>
              <a:rPr lang="en-CA" sz="2000">
                <a:solidFill>
                  <a:srgbClr val="990033"/>
                </a:solidFill>
                <a:latin typeface="+mn-lt"/>
                <a:ea typeface="+mn-ea"/>
                <a:cs typeface="+mn-cs"/>
              </a:rPr>
              <a:t>Utilisation nulle</a:t>
            </a:r>
          </a:p>
        </p:txBody>
      </p:sp>
      <p:sp>
        <p:nvSpPr>
          <p:cNvPr id="16394" name="Text Box 17"/>
          <p:cNvSpPr txBox="1">
            <a:spLocks noChangeArrowheads="1"/>
          </p:cNvSpPr>
          <p:nvPr/>
        </p:nvSpPr>
        <p:spPr>
          <a:xfrm>
            <a:off x="5580063" y="3054350"/>
            <a:ext cx="2808287" cy="396875"/>
          </a:xfrm>
          <a:prstGeom prst="rect">
            <a:avLst/>
          </a:prstGeom>
          <a:noFill/>
          <a:ln w="9525">
            <a:noFill/>
            <a:miter lim="800000"/>
          </a:ln>
        </p:spPr>
        <p:txBody>
          <a:bodyPr>
            <a:spAutoFit/>
          </a:bodyPr>
          <a:lstStyle/>
          <a:p>
            <a:pPr algn="ctr" eaLnBrk="0" hangingPunct="0">
              <a:defRPr/>
            </a:pPr>
            <a:r>
              <a:rPr lang="en-CA" sz="2000">
                <a:solidFill>
                  <a:srgbClr val="990033"/>
                </a:solidFill>
                <a:latin typeface="+mn-lt"/>
                <a:ea typeface="+mn-ea"/>
                <a:cs typeface="+mn-cs"/>
              </a:rPr>
              <a:t>Utilisation inconnue</a:t>
            </a:r>
          </a:p>
        </p:txBody>
      </p:sp>
      <p:sp>
        <p:nvSpPr>
          <p:cNvPr id="16395" name="Text Box 18"/>
          <p:cNvSpPr txBox="1">
            <a:spLocks noChangeArrowheads="1"/>
          </p:cNvSpPr>
          <p:nvPr/>
        </p:nvSpPr>
        <p:spPr>
          <a:xfrm>
            <a:off x="3924300" y="6191250"/>
            <a:ext cx="5111750" cy="457200"/>
          </a:xfrm>
          <a:prstGeom prst="rect">
            <a:avLst/>
          </a:prstGeom>
          <a:noFill/>
          <a:ln w="9525">
            <a:noFill/>
            <a:miter lim="800000"/>
          </a:ln>
        </p:spPr>
        <p:txBody>
          <a:bodyPr>
            <a:spAutoFit/>
          </a:bodyPr>
          <a:lstStyle/>
          <a:p>
            <a:pPr>
              <a:spcBef>
                <a:spcPct val="50000"/>
              </a:spcBef>
              <a:defRPr/>
            </a:pPr>
            <a:r>
              <a:rPr lang="en-CA" sz="1200">
                <a:solidFill>
                  <a:srgbClr val="000066"/>
                </a:solidFill>
                <a:latin typeface="+mn-lt"/>
                <a:ea typeface="+mn-ea"/>
                <a:cs typeface="+mn-cs"/>
              </a:rPr>
              <a:t>Programme intégré canadien de surveillance de la résistance aux antimicrobiens, ASPC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TITLE" val="Aspose.Slides for .NET 2.0"/>
  <p:tag name="AS_VERSION" val="5.2.0.0"/>
  <p:tag name="AS_RELEASE_DATE" val="2011.05.11"/>
  <p:tag name="AS_OS" val="Microsoft Windows NT 6.1.7601 Service Pack 1"/>
  <p:tag name="AS_NET" val="2.0.50727.547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1780</TotalTime>
  <Words>434</Words>
  <Application>Microsoft Office PowerPoint</Application>
  <PresentationFormat>On-screen Show (4:3)</PresentationFormat>
  <Paragraphs>87</Paragraphs>
  <Slides>4</Slides>
  <Notes>3</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4</vt:i4>
      </vt:variant>
    </vt:vector>
  </HeadingPairs>
  <TitlesOfParts>
    <vt:vector size="10" baseType="lpstr">
      <vt:lpstr>Arial</vt:lpstr>
      <vt:lpstr>ＭＳ Ｐゴシック</vt:lpstr>
      <vt:lpstr>Calibri</vt:lpstr>
      <vt:lpstr>Verdana</vt:lpstr>
      <vt:lpstr>Times</vt:lpstr>
      <vt:lpstr>Blank Presentation</vt:lpstr>
      <vt:lpstr>Agence de la santé publique du Canada Public Health Agency of Canada</vt:lpstr>
      <vt:lpstr>Distribution mondiale des cas de NDM-1* – déc. 2010 (*enzyme/superbactérie New Delhi métallo-bêta-lactamase-1)</vt:lpstr>
      <vt:lpstr>Slide 2</vt:lpstr>
      <vt:lpstr>Résistance au ceftiofur chez des isolats de E. coli (poulets) et de                  S. Heidelberg (humains et poulets), Québec – PICRA 2003-2009, moyenne mobile</vt:lpstr>
    </vt:vector>
  </TitlesOfParts>
  <Company>PHAC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PHAC</dc:creator>
  <cp:lastModifiedBy>Marie</cp:lastModifiedBy>
  <cp:revision>209</cp:revision>
  <cp:lastPrinted>2013-06-05T14:26:48Z</cp:lastPrinted>
  <dcterms:created xsi:type="dcterms:W3CDTF">2011-03-18T17:39:28Z</dcterms:created>
  <dcterms:modified xsi:type="dcterms:W3CDTF">2013-12-02T17:14:10Z</dcterms:modified>
</cp:coreProperties>
</file>