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6"/>
  </p:notesMasterIdLst>
  <p:handoutMasterIdLst>
    <p:handoutMasterId r:id="rId7"/>
  </p:handoutMasterIdLst>
  <p:sldIdLst>
    <p:sldId id="285" r:id="rId2"/>
    <p:sldId id="292" r:id="rId3"/>
    <p:sldId id="289" r:id="rId4"/>
    <p:sldId id="290" r:id="rId5"/>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AF0"/>
    <a:srgbClr val="F8FAA8"/>
    <a:srgbClr val="80B1D9"/>
    <a:srgbClr val="6489A9"/>
    <a:srgbClr val="7F7F7F"/>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6154" autoAdjust="0"/>
  </p:normalViewPr>
  <p:slideViewPr>
    <p:cSldViewPr>
      <p:cViewPr>
        <p:scale>
          <a:sx n="100" d="100"/>
          <a:sy n="100" d="100"/>
        </p:scale>
        <p:origin x="-1104"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1" tIns="46696" rIns="93391" bIns="46696" numCol="1" anchor="t" anchorCtr="0" compatLnSpc="1">
            <a:prstTxWarp prst="textNoShape">
              <a:avLst/>
            </a:prstTxWarp>
          </a:bodyPr>
          <a:lstStyle>
            <a:lvl1pPr defTabSz="934006">
              <a:defRPr sz="1200"/>
            </a:lvl1pPr>
          </a:lstStyle>
          <a:p>
            <a:pPr>
              <a:defRPr/>
            </a:pPr>
            <a:endParaRPr lang="en-CA"/>
          </a:p>
        </p:txBody>
      </p:sp>
      <p:sp>
        <p:nvSpPr>
          <p:cNvPr id="76803" name="Rectangle 3"/>
          <p:cNvSpPr>
            <a:spLocks noGrp="1" noChangeArrowheads="1"/>
          </p:cNvSpPr>
          <p:nvPr>
            <p:ph type="dt" sz="quarter" idx="1"/>
          </p:nvPr>
        </p:nvSpPr>
        <p:spPr bwMode="auto">
          <a:xfrm>
            <a:off x="3978275" y="0"/>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1" tIns="46696" rIns="93391" bIns="46696" numCol="1" anchor="t" anchorCtr="0" compatLnSpc="1">
            <a:prstTxWarp prst="textNoShape">
              <a:avLst/>
            </a:prstTxWarp>
          </a:bodyPr>
          <a:lstStyle>
            <a:lvl1pPr algn="r" defTabSz="934006">
              <a:defRPr sz="1200"/>
            </a:lvl1pPr>
          </a:lstStyle>
          <a:p>
            <a:pPr>
              <a:defRPr/>
            </a:pPr>
            <a:endParaRPr lang="en-CA"/>
          </a:p>
        </p:txBody>
      </p:sp>
      <p:sp>
        <p:nvSpPr>
          <p:cNvPr id="76804" name="Rectangle 4"/>
          <p:cNvSpPr>
            <a:spLocks noGrp="1" noChangeArrowheads="1"/>
          </p:cNvSpPr>
          <p:nvPr>
            <p:ph type="ftr" sz="quarter" idx="2"/>
          </p:nvPr>
        </p:nvSpPr>
        <p:spPr bwMode="auto">
          <a:xfrm>
            <a:off x="0" y="8840788"/>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1" tIns="46696" rIns="93391" bIns="46696" numCol="1" anchor="b" anchorCtr="0" compatLnSpc="1">
            <a:prstTxWarp prst="textNoShape">
              <a:avLst/>
            </a:prstTxWarp>
          </a:bodyPr>
          <a:lstStyle>
            <a:lvl1pPr defTabSz="934006">
              <a:defRPr sz="1200"/>
            </a:lvl1pPr>
          </a:lstStyle>
          <a:p>
            <a:pPr>
              <a:defRPr/>
            </a:pPr>
            <a:endParaRPr lang="en-CA"/>
          </a:p>
        </p:txBody>
      </p:sp>
      <p:sp>
        <p:nvSpPr>
          <p:cNvPr id="76805" name="Rectangle 5"/>
          <p:cNvSpPr>
            <a:spLocks noGrp="1" noChangeArrowheads="1"/>
          </p:cNvSpPr>
          <p:nvPr>
            <p:ph type="sldNum" sz="quarter" idx="3"/>
          </p:nvPr>
        </p:nvSpPr>
        <p:spPr bwMode="auto">
          <a:xfrm>
            <a:off x="3978275" y="8840788"/>
            <a:ext cx="304323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1" tIns="46696" rIns="93391" bIns="46696" numCol="1" anchor="b" anchorCtr="0" compatLnSpc="1">
            <a:prstTxWarp prst="textNoShape">
              <a:avLst/>
            </a:prstTxWarp>
          </a:bodyPr>
          <a:lstStyle>
            <a:lvl1pPr algn="r" defTabSz="934006">
              <a:defRPr sz="1200"/>
            </a:lvl1pPr>
          </a:lstStyle>
          <a:p>
            <a:pPr>
              <a:defRPr/>
            </a:pPr>
            <a:fld id="{686D2CA1-8F32-43A7-BC13-BB5C1CC53627}" type="slidenum">
              <a:rPr lang="en-CA"/>
              <a:pPr>
                <a:defRPr/>
              </a:pPr>
              <a:t>‹#›</a:t>
            </a:fld>
            <a:endParaRPr lang="en-CA" dirty="0"/>
          </a:p>
        </p:txBody>
      </p:sp>
    </p:spTree>
    <p:extLst>
      <p:ext uri="{BB962C8B-B14F-4D97-AF65-F5344CB8AC3E}">
        <p14:creationId xmlns:p14="http://schemas.microsoft.com/office/powerpoint/2010/main" val="3858539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91" tIns="46696" rIns="93391" bIns="46696" numCol="1" anchor="t" anchorCtr="0" compatLnSpc="1">
            <a:prstTxWarp prst="textNoShape">
              <a:avLst/>
            </a:prstTxWarp>
          </a:bodyPr>
          <a:lstStyle>
            <a:lvl1pPr defTabSz="934006">
              <a:defRPr sz="1200"/>
            </a:lvl1pPr>
          </a:lstStyle>
          <a:p>
            <a:pPr>
              <a:defRPr/>
            </a:pPr>
            <a:endParaRPr lang="en-US"/>
          </a:p>
        </p:txBody>
      </p:sp>
      <p:sp>
        <p:nvSpPr>
          <p:cNvPr id="4099" name="Rectangle 3"/>
          <p:cNvSpPr>
            <a:spLocks noGrp="1" noChangeArrowheads="1"/>
          </p:cNvSpPr>
          <p:nvPr>
            <p:ph type="dt" idx="1"/>
          </p:nvPr>
        </p:nvSpPr>
        <p:spPr bwMode="auto">
          <a:xfrm>
            <a:off x="3979863" y="0"/>
            <a:ext cx="3043237"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91" tIns="46696" rIns="93391" bIns="46696" numCol="1" anchor="t" anchorCtr="0" compatLnSpc="1">
            <a:prstTxWarp prst="textNoShape">
              <a:avLst/>
            </a:prstTxWarp>
          </a:bodyPr>
          <a:lstStyle>
            <a:lvl1pPr algn="r" defTabSz="934006">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5863"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6625" y="4422775"/>
            <a:ext cx="5149850"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91" tIns="46696" rIns="93391" bIns="466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2375"/>
            <a:ext cx="3043238"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91" tIns="46696" rIns="93391" bIns="46696" numCol="1" anchor="b" anchorCtr="0" compatLnSpc="1">
            <a:prstTxWarp prst="textNoShape">
              <a:avLst/>
            </a:prstTxWarp>
          </a:bodyPr>
          <a:lstStyle>
            <a:lvl1pPr defTabSz="934006">
              <a:defRPr sz="1200"/>
            </a:lvl1pPr>
          </a:lstStyle>
          <a:p>
            <a:pPr>
              <a:defRPr/>
            </a:pPr>
            <a:endParaRPr lang="en-US"/>
          </a:p>
        </p:txBody>
      </p:sp>
      <p:sp>
        <p:nvSpPr>
          <p:cNvPr id="4103" name="Rectangle 7"/>
          <p:cNvSpPr>
            <a:spLocks noGrp="1" noChangeArrowheads="1"/>
          </p:cNvSpPr>
          <p:nvPr>
            <p:ph type="sldNum" sz="quarter" idx="5"/>
          </p:nvPr>
        </p:nvSpPr>
        <p:spPr bwMode="auto">
          <a:xfrm>
            <a:off x="3979863" y="8842375"/>
            <a:ext cx="3043237"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91" tIns="46696" rIns="93391" bIns="46696" numCol="1" anchor="b" anchorCtr="0" compatLnSpc="1">
            <a:prstTxWarp prst="textNoShape">
              <a:avLst/>
            </a:prstTxWarp>
          </a:bodyPr>
          <a:lstStyle>
            <a:lvl1pPr algn="r" defTabSz="934006">
              <a:defRPr sz="1200"/>
            </a:lvl1pPr>
          </a:lstStyle>
          <a:p>
            <a:pPr>
              <a:defRPr/>
            </a:pPr>
            <a:fld id="{A9A472EB-6FE5-4605-8416-612E1149875E}" type="slidenum">
              <a:rPr lang="en-US"/>
              <a:pPr>
                <a:defRPr/>
              </a:pPr>
              <a:t>‹#›</a:t>
            </a:fld>
            <a:endParaRPr lang="en-US" dirty="0"/>
          </a:p>
        </p:txBody>
      </p:sp>
    </p:spTree>
    <p:extLst>
      <p:ext uri="{BB962C8B-B14F-4D97-AF65-F5344CB8AC3E}">
        <p14:creationId xmlns:p14="http://schemas.microsoft.com/office/powerpoint/2010/main" val="3034909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solidFill>
                  <a:srgbClr val="FF0000"/>
                </a:solidFill>
                <a:latin typeface="Times" pitchFamily="18" charset="0"/>
              </a:rPr>
              <a:t>Important to note that in October of this year, the first case of NDM-producing Salmonella spp. likely acquired in India but detected in the U.S was reported. This is an example of how easily this enzyme is moving between species, and can be introduced into our foodborne pathogens (Salmonella).</a:t>
            </a:r>
          </a:p>
          <a:p>
            <a:endParaRPr lang="en-CA"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35141" y="4420869"/>
            <a:ext cx="5152818" cy="4188777"/>
          </a:xfrm>
          <a:noFill/>
        </p:spPr>
        <p:txBody>
          <a:bodyPr/>
          <a:lstStyle/>
          <a:p>
            <a:r>
              <a:rPr lang="en-CA" smtClean="0">
                <a:latin typeface="Arial" pitchFamily="34" charset="0"/>
                <a:ea typeface="ＭＳ Ｐゴシック" pitchFamily="34" charset="-128"/>
              </a:rPr>
              <a:t>There are gaps in our surveillance and we are working to bridge these gaps. Regardless, there are good data coming our of the CIPARS program.</a:t>
            </a:r>
          </a:p>
          <a:p>
            <a:endParaRPr lang="en-CA" smtClean="0">
              <a:latin typeface="Arial" pitchFamily="34" charset="0"/>
              <a:ea typeface="ＭＳ Ｐゴシック" pitchFamily="34" charset="-128"/>
            </a:endParaRPr>
          </a:p>
          <a:p>
            <a:r>
              <a:rPr lang="en-CA" b="1" i="1" smtClean="0">
                <a:latin typeface="Arial" pitchFamily="34" charset="0"/>
                <a:ea typeface="ＭＳ Ｐゴシック" pitchFamily="34" charset="-128"/>
              </a:rPr>
              <a:t>Focus on 5 main species – humans, chickens, pigs, cattle and turkey</a:t>
            </a:r>
          </a:p>
          <a:p>
            <a:r>
              <a:rPr lang="en-CA" b="1" i="1" smtClean="0">
                <a:latin typeface="Arial" pitchFamily="34" charset="0"/>
                <a:ea typeface="ＭＳ Ｐゴシック" pitchFamily="34" charset="-128"/>
              </a:rPr>
              <a:t>Will quickly describe the main findings for each from the 2012 surveillance year. </a:t>
            </a:r>
          </a:p>
        </p:txBody>
      </p:sp>
      <p:sp>
        <p:nvSpPr>
          <p:cNvPr id="90116" name="Header Placeholder 1"/>
          <p:cNvSpPr>
            <a:spLocks noGrp="1"/>
          </p:cNvSpPr>
          <p:nvPr>
            <p:ph type="hdr" sz="quarter"/>
          </p:nvPr>
        </p:nvSpPr>
        <p:spPr>
          <a:noFill/>
        </p:spPr>
        <p:txBody>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hangingPunct="1"/>
            <a:r>
              <a:rPr lang="en-CA" smtClean="0"/>
              <a:t>CIPARS INTEGRATED AMR RESULTS 2012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txBox="1">
            <a:spLocks noGrp="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nchor="b"/>
          <a:lstStyle>
            <a:lvl1pPr defTabSz="931863">
              <a:defRPr sz="2400" b="1">
                <a:solidFill>
                  <a:schemeClr val="tx1"/>
                </a:solidFill>
                <a:latin typeface="Times" pitchFamily="18" charset="0"/>
                <a:ea typeface="ＭＳ Ｐゴシック" pitchFamily="34" charset="-128"/>
              </a:defRPr>
            </a:lvl1pPr>
            <a:lvl2pPr marL="742950" indent="-285750" defTabSz="931863">
              <a:defRPr sz="2400" b="1">
                <a:solidFill>
                  <a:schemeClr val="tx1"/>
                </a:solidFill>
                <a:latin typeface="Times" pitchFamily="18" charset="0"/>
                <a:ea typeface="ＭＳ Ｐゴシック" pitchFamily="34" charset="-128"/>
              </a:defRPr>
            </a:lvl2pPr>
            <a:lvl3pPr marL="1143000" indent="-228600" defTabSz="931863">
              <a:defRPr sz="2400" b="1">
                <a:solidFill>
                  <a:schemeClr val="tx1"/>
                </a:solidFill>
                <a:latin typeface="Times" pitchFamily="18" charset="0"/>
                <a:ea typeface="ＭＳ Ｐゴシック" pitchFamily="34" charset="-128"/>
              </a:defRPr>
            </a:lvl3pPr>
            <a:lvl4pPr marL="1600200" indent="-228600" defTabSz="931863">
              <a:defRPr sz="2400" b="1">
                <a:solidFill>
                  <a:schemeClr val="tx1"/>
                </a:solidFill>
                <a:latin typeface="Times" pitchFamily="18" charset="0"/>
                <a:ea typeface="ＭＳ Ｐゴシック" pitchFamily="34" charset="-128"/>
              </a:defRPr>
            </a:lvl4pPr>
            <a:lvl5pPr marL="2057400" indent="-228600" defTabSz="931863">
              <a:defRPr sz="2400" b="1">
                <a:solidFill>
                  <a:schemeClr val="tx1"/>
                </a:solidFill>
                <a:latin typeface="Times" pitchFamily="18" charset="0"/>
                <a:ea typeface="ＭＳ Ｐゴシック" pitchFamily="34" charset="-128"/>
              </a:defRPr>
            </a:lvl5pPr>
            <a:lvl6pPr marL="2514600" indent="-228600" defTabSz="931863"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defTabSz="931863"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defTabSz="931863"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defTabSz="931863"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pPr algn="r" eaLnBrk="1" hangingPunct="1"/>
            <a:fld id="{B851639C-3009-42DE-8018-407420ADA10A}" type="slidenum">
              <a:rPr lang="en-CA" sz="1200" b="0">
                <a:latin typeface="Calibri" pitchFamily="34" charset="0"/>
              </a:rPr>
              <a:pPr algn="r" eaLnBrk="1" hangingPunct="1"/>
              <a:t>3</a:t>
            </a:fld>
            <a:endParaRPr lang="en-CA" sz="1200" b="0">
              <a:latin typeface="Calibri" pitchFamily="34" charset="0"/>
            </a:endParaRPr>
          </a:p>
        </p:txBody>
      </p:sp>
      <p:sp>
        <p:nvSpPr>
          <p:cNvPr id="54275" name="Rectangle 2"/>
          <p:cNvSpPr>
            <a:spLocks noGrp="1" noRot="1" noChangeAspect="1" noTextEdit="1"/>
          </p:cNvSpPr>
          <p:nvPr>
            <p:ph type="sldImg"/>
          </p:nvPr>
        </p:nvSpPr>
        <p:spPr>
          <a:xfrm>
            <a:off x="1185863" y="698500"/>
            <a:ext cx="4652962" cy="3489325"/>
          </a:xfrm>
          <a:ln/>
        </p:spPr>
      </p:sp>
      <p:sp>
        <p:nvSpPr>
          <p:cNvPr id="5427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4" rIns="93307" bIns="46654"/>
          <a:lstStyle/>
          <a:p>
            <a:r>
              <a:rPr lang="en-CA" smtClean="0">
                <a:latin typeface="Times" pitchFamily="18" charset="0"/>
              </a:rPr>
              <a:t>This is a good example of how CIPARS integrates information collected through their surveillance program. In 2003 and 2004 high levels of resistance to ceftiofur were observed in chicken E. coli and human and chicken Salmonella Heidelberg in Quebec. This information was shared with producers in this province which lead to a voluntary withdrawal of ceftiofur which was injected into eggs. The withdrawal of its use, as shown here for the years of 2005 and 2006, produced a reduction in resistance to ceftiofur in chicken E. coli and human and chicken S. Heidelberg. However, as of 2007, partial reinstitution of use has occurred, and has led to the increase of ressistance to ceftiofur in these bacteria.</a:t>
            </a:r>
          </a:p>
          <a:p>
            <a:endParaRPr lang="en-CA"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9678CE-74F8-4B7F-A626-22E677F55930}"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7872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9796C47-0BD4-40DF-9489-95BE469FD4F9}"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159954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953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2192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1EFC481-206E-41C0-8336-7AAFB058928A}"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132085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096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91000"/>
          </a:xfrm>
        </p:spPr>
        <p:txBody>
          <a:bodyPr/>
          <a:lstStyle/>
          <a:p>
            <a:pPr lvl="0"/>
            <a:endParaRPr lang="en-CA"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D88EB12-2FA8-4040-8259-E5F73787A448}"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281187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09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8A679DB-634B-4024-925F-EFDC6F59327B}"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38264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6FD7B30-582E-40DF-B10A-F18E7D36EE82}"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335894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E461723-B516-4509-B187-C13BC2EE0E90}"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388208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4CD5B2A-BC12-4292-87A4-59008DDF10A2}"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220106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D867125-C4C5-44F4-8AD3-34F2DB4B452B}"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90607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F7FFCAA-C533-46C6-B62D-CA5E2AE0BBCD}"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20373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728F882-0861-4245-8C52-1BC1A6DCF585}"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38484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8D2B9E7-A14A-4315-B199-DFC8413724BB}"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245747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8DFF7FE-A617-4223-B8D7-7FE404984BF6}" type="slidenum">
              <a:rPr lang="en-US"/>
              <a:pPr>
                <a:defRPr/>
              </a:pPr>
              <a:t>‹#›</a:t>
            </a:fld>
            <a:endParaRPr lang="en-US" sz="1400" dirty="0">
              <a:solidFill>
                <a:schemeClr val="tx1"/>
              </a:solidFill>
            </a:endParaRPr>
          </a:p>
        </p:txBody>
      </p:sp>
    </p:spTree>
    <p:extLst>
      <p:ext uri="{BB962C8B-B14F-4D97-AF65-F5344CB8AC3E}">
        <p14:creationId xmlns:p14="http://schemas.microsoft.com/office/powerpoint/2010/main" val="358662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HAC-PPT-Mar201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2192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09600" y="6477000"/>
            <a:ext cx="6019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900">
                <a:solidFill>
                  <a:srgbClr val="7F7F7F"/>
                </a:solidFill>
              </a:defRPr>
            </a:lvl1pPr>
          </a:lstStyle>
          <a:p>
            <a:pPr>
              <a:defRPr/>
            </a:pPr>
            <a:r>
              <a:rPr lang="en-US"/>
              <a:t>Public Health Agency of Canada  |  Agence de la sant</a:t>
            </a:r>
            <a:r>
              <a:rPr lang="en-US" altLang="ja-JP"/>
              <a:t>é publique du Canada</a:t>
            </a:r>
            <a:endParaRPr lang="en-US"/>
          </a:p>
        </p:txBody>
      </p:sp>
      <p:sp>
        <p:nvSpPr>
          <p:cNvPr id="1030" name="Rectangle 6"/>
          <p:cNvSpPr>
            <a:spLocks noGrp="1" noChangeArrowheads="1"/>
          </p:cNvSpPr>
          <p:nvPr>
            <p:ph type="sldNum" sz="quarter" idx="4"/>
          </p:nvPr>
        </p:nvSpPr>
        <p:spPr bwMode="auto">
          <a:xfrm>
            <a:off x="7620000" y="6477000"/>
            <a:ext cx="914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solidFill>
                  <a:srgbClr val="7F7F7F"/>
                </a:solidFill>
              </a:defRPr>
            </a:lvl1pPr>
          </a:lstStyle>
          <a:p>
            <a:pPr>
              <a:defRPr/>
            </a:pPr>
            <a:fld id="{7F695E50-5671-4C83-9EB2-EBB76808BC78}" type="slidenum">
              <a:rPr lang="en-US"/>
              <a:pPr>
                <a:defRPr/>
              </a:pPr>
              <a:t>‹#›</a:t>
            </a:fld>
            <a:endParaRPr lang="en-US" sz="1400" dirty="0">
              <a:solidFill>
                <a:schemeClr val="tx1"/>
              </a:solidFill>
            </a:endParaRPr>
          </a:p>
        </p:txBody>
      </p:sp>
      <p:sp>
        <p:nvSpPr>
          <p:cNvPr id="1031" name="Line 8"/>
          <p:cNvSpPr>
            <a:spLocks noChangeShapeType="1"/>
          </p:cNvSpPr>
          <p:nvPr userDrawn="1"/>
        </p:nvSpPr>
        <p:spPr bwMode="auto">
          <a:xfrm>
            <a:off x="685800" y="6400800"/>
            <a:ext cx="7772400" cy="0"/>
          </a:xfrm>
          <a:prstGeom prst="line">
            <a:avLst/>
          </a:prstGeom>
          <a:noFill/>
          <a:ln w="6350">
            <a:solidFill>
              <a:srgbClr val="80B1D9"/>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0" fontAlgn="base" hangingPunct="0">
        <a:spcBef>
          <a:spcPct val="0"/>
        </a:spcBef>
        <a:spcAft>
          <a:spcPct val="0"/>
        </a:spcAft>
        <a:defRPr sz="3200">
          <a:solidFill>
            <a:srgbClr val="6489A9"/>
          </a:solidFill>
          <a:latin typeface="+mj-lt"/>
          <a:ea typeface="+mj-ea"/>
          <a:cs typeface="+mj-cs"/>
        </a:defRPr>
      </a:lvl1pPr>
      <a:lvl2pPr algn="l" rtl="0" eaLnBrk="0" fontAlgn="base" hangingPunct="0">
        <a:spcBef>
          <a:spcPct val="0"/>
        </a:spcBef>
        <a:spcAft>
          <a:spcPct val="0"/>
        </a:spcAft>
        <a:defRPr sz="3200">
          <a:solidFill>
            <a:srgbClr val="6489A9"/>
          </a:solidFill>
          <a:latin typeface="Arial" charset="0"/>
          <a:ea typeface="ＭＳ Ｐゴシック" pitchFamily="34" charset="-128"/>
        </a:defRPr>
      </a:lvl2pPr>
      <a:lvl3pPr algn="l" rtl="0" eaLnBrk="0" fontAlgn="base" hangingPunct="0">
        <a:spcBef>
          <a:spcPct val="0"/>
        </a:spcBef>
        <a:spcAft>
          <a:spcPct val="0"/>
        </a:spcAft>
        <a:defRPr sz="3200">
          <a:solidFill>
            <a:srgbClr val="6489A9"/>
          </a:solidFill>
          <a:latin typeface="Arial" charset="0"/>
          <a:ea typeface="ＭＳ Ｐゴシック" pitchFamily="34" charset="-128"/>
        </a:defRPr>
      </a:lvl3pPr>
      <a:lvl4pPr algn="l" rtl="0" eaLnBrk="0" fontAlgn="base" hangingPunct="0">
        <a:spcBef>
          <a:spcPct val="0"/>
        </a:spcBef>
        <a:spcAft>
          <a:spcPct val="0"/>
        </a:spcAft>
        <a:defRPr sz="3200">
          <a:solidFill>
            <a:srgbClr val="6489A9"/>
          </a:solidFill>
          <a:latin typeface="Arial" charset="0"/>
          <a:ea typeface="ＭＳ Ｐゴシック" pitchFamily="34" charset="-128"/>
        </a:defRPr>
      </a:lvl4pPr>
      <a:lvl5pPr algn="l" rtl="0" eaLnBrk="0" fontAlgn="base" hangingPunct="0">
        <a:spcBef>
          <a:spcPct val="0"/>
        </a:spcBef>
        <a:spcAft>
          <a:spcPct val="0"/>
        </a:spcAft>
        <a:defRPr sz="3200">
          <a:solidFill>
            <a:srgbClr val="6489A9"/>
          </a:solidFill>
          <a:latin typeface="Arial" charset="0"/>
          <a:ea typeface="ＭＳ Ｐゴシック" pitchFamily="34" charset="-128"/>
        </a:defRPr>
      </a:lvl5pPr>
      <a:lvl6pPr marL="457200" algn="l" rtl="0" fontAlgn="base">
        <a:spcBef>
          <a:spcPct val="0"/>
        </a:spcBef>
        <a:spcAft>
          <a:spcPct val="0"/>
        </a:spcAft>
        <a:defRPr sz="3200">
          <a:solidFill>
            <a:srgbClr val="6489A9"/>
          </a:solidFill>
          <a:latin typeface="Arial" charset="0"/>
          <a:ea typeface="ＭＳ Ｐゴシック" pitchFamily="34" charset="-128"/>
        </a:defRPr>
      </a:lvl6pPr>
      <a:lvl7pPr marL="914400" algn="l" rtl="0" fontAlgn="base">
        <a:spcBef>
          <a:spcPct val="0"/>
        </a:spcBef>
        <a:spcAft>
          <a:spcPct val="0"/>
        </a:spcAft>
        <a:defRPr sz="3200">
          <a:solidFill>
            <a:srgbClr val="6489A9"/>
          </a:solidFill>
          <a:latin typeface="Arial" charset="0"/>
          <a:ea typeface="ＭＳ Ｐゴシック" pitchFamily="34" charset="-128"/>
        </a:defRPr>
      </a:lvl7pPr>
      <a:lvl8pPr marL="1371600" algn="l" rtl="0" fontAlgn="base">
        <a:spcBef>
          <a:spcPct val="0"/>
        </a:spcBef>
        <a:spcAft>
          <a:spcPct val="0"/>
        </a:spcAft>
        <a:defRPr sz="3200">
          <a:solidFill>
            <a:srgbClr val="6489A9"/>
          </a:solidFill>
          <a:latin typeface="Arial" charset="0"/>
          <a:ea typeface="ＭＳ Ｐゴシック" pitchFamily="34" charset="-128"/>
        </a:defRPr>
      </a:lvl8pPr>
      <a:lvl9pPr marL="1828800" algn="l" rtl="0" fontAlgn="base">
        <a:spcBef>
          <a:spcPct val="0"/>
        </a:spcBef>
        <a:spcAft>
          <a:spcPct val="0"/>
        </a:spcAft>
        <a:defRPr sz="3200">
          <a:solidFill>
            <a:srgbClr val="6489A9"/>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har char="–"/>
        <a:defRPr sz="2400">
          <a:solidFill>
            <a:srgbClr val="4C4C4C"/>
          </a:solidFill>
          <a:latin typeface="+mn-lt"/>
          <a:ea typeface="+mn-ea"/>
        </a:defRPr>
      </a:lvl2pPr>
      <a:lvl3pPr marL="1143000" indent="-228600" algn="l" rtl="0" eaLnBrk="0" fontAlgn="base" hangingPunct="0">
        <a:spcBef>
          <a:spcPct val="20000"/>
        </a:spcBef>
        <a:spcAft>
          <a:spcPct val="0"/>
        </a:spcAft>
        <a:buChar char="•"/>
        <a:defRPr sz="2000">
          <a:solidFill>
            <a:srgbClr val="4C4C4C"/>
          </a:solidFill>
          <a:latin typeface="+mn-lt"/>
          <a:ea typeface="+mn-ea"/>
        </a:defRPr>
      </a:lvl3pPr>
      <a:lvl4pPr marL="1600200" indent="-228600" algn="l" rtl="0" eaLnBrk="0" fontAlgn="base" hangingPunct="0">
        <a:spcBef>
          <a:spcPct val="20000"/>
        </a:spcBef>
        <a:spcAft>
          <a:spcPct val="0"/>
        </a:spcAft>
        <a:buChar char="–"/>
        <a:defRPr>
          <a:solidFill>
            <a:srgbClr val="4C4C4C"/>
          </a:solidFill>
          <a:latin typeface="+mn-lt"/>
          <a:ea typeface="+mn-ea"/>
        </a:defRPr>
      </a:lvl4pPr>
      <a:lvl5pPr marL="2057400" indent="-228600" algn="l" rtl="0" eaLnBrk="0" fontAlgn="base" hangingPunct="0">
        <a:spcBef>
          <a:spcPct val="20000"/>
        </a:spcBef>
        <a:spcAft>
          <a:spcPct val="0"/>
        </a:spcAft>
        <a:buChar char="»"/>
        <a:defRPr sz="1600">
          <a:solidFill>
            <a:srgbClr val="4C4C4C"/>
          </a:solidFill>
          <a:latin typeface="+mn-lt"/>
          <a:ea typeface="+mn-ea"/>
        </a:defRPr>
      </a:lvl5pPr>
      <a:lvl6pPr marL="2514600" indent="-228600" algn="l" rtl="0" fontAlgn="base">
        <a:spcBef>
          <a:spcPct val="20000"/>
        </a:spcBef>
        <a:spcAft>
          <a:spcPct val="0"/>
        </a:spcAft>
        <a:buChar char="»"/>
        <a:defRPr sz="1600">
          <a:solidFill>
            <a:srgbClr val="4C4C4C"/>
          </a:solidFill>
          <a:latin typeface="+mn-lt"/>
          <a:ea typeface="+mn-ea"/>
        </a:defRPr>
      </a:lvl6pPr>
      <a:lvl7pPr marL="2971800" indent="-228600" algn="l" rtl="0" fontAlgn="base">
        <a:spcBef>
          <a:spcPct val="20000"/>
        </a:spcBef>
        <a:spcAft>
          <a:spcPct val="0"/>
        </a:spcAft>
        <a:buChar char="»"/>
        <a:defRPr sz="1600">
          <a:solidFill>
            <a:srgbClr val="4C4C4C"/>
          </a:solidFill>
          <a:latin typeface="+mn-lt"/>
          <a:ea typeface="+mn-ea"/>
        </a:defRPr>
      </a:lvl7pPr>
      <a:lvl8pPr marL="3429000" indent="-228600" algn="l" rtl="0" fontAlgn="base">
        <a:spcBef>
          <a:spcPct val="20000"/>
        </a:spcBef>
        <a:spcAft>
          <a:spcPct val="0"/>
        </a:spcAft>
        <a:buChar char="»"/>
        <a:defRPr sz="1600">
          <a:solidFill>
            <a:srgbClr val="4C4C4C"/>
          </a:solidFill>
          <a:latin typeface="+mn-lt"/>
          <a:ea typeface="+mn-ea"/>
        </a:defRPr>
      </a:lvl8pPr>
      <a:lvl9pPr marL="3886200" indent="-228600" algn="l" rtl="0" fontAlgn="base">
        <a:spcBef>
          <a:spcPct val="20000"/>
        </a:spcBef>
        <a:spcAft>
          <a:spcPct val="0"/>
        </a:spcAft>
        <a:buChar char="»"/>
        <a:defRPr sz="1600">
          <a:solidFill>
            <a:srgbClr val="4C4C4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900" smtClean="0">
                <a:solidFill>
                  <a:srgbClr val="7F7F7F"/>
                </a:solidFill>
              </a:rPr>
              <a:t>Public Health Agency of Canada  |  Agence de la sant</a:t>
            </a:r>
            <a:r>
              <a:rPr lang="en-US" altLang="ja-JP" sz="900" smtClean="0">
                <a:solidFill>
                  <a:srgbClr val="7F7F7F"/>
                </a:solidFill>
              </a:rPr>
              <a:t>é publique du Canada</a:t>
            </a:r>
            <a:endParaRPr lang="en-US" sz="900" smtClean="0">
              <a:solidFill>
                <a:srgbClr val="7F7F7F"/>
              </a:solidFill>
            </a:endParaRPr>
          </a:p>
        </p:txBody>
      </p:sp>
      <p:sp>
        <p:nvSpPr>
          <p:cNvPr id="2051" name="Rectangle 2"/>
          <p:cNvSpPr>
            <a:spLocks noGrp="1" noChangeArrowheads="1"/>
          </p:cNvSpPr>
          <p:nvPr>
            <p:ph type="title"/>
          </p:nvPr>
        </p:nvSpPr>
        <p:spPr>
          <a:xfrm>
            <a:off x="755650" y="1557338"/>
            <a:ext cx="7772400" cy="1008062"/>
          </a:xfrm>
        </p:spPr>
        <p:txBody>
          <a:bodyPr/>
          <a:lstStyle/>
          <a:p>
            <a:pPr algn="ctr" eaLnBrk="1" hangingPunct="1"/>
            <a:r>
              <a:rPr lang="en-CA" sz="2800" b="1" dirty="0" smtClean="0">
                <a:latin typeface="Calibri" pitchFamily="34" charset="0"/>
                <a:cs typeface="Calibri" pitchFamily="34" charset="0"/>
              </a:rPr>
              <a:t>Public Health Agency of Canada</a:t>
            </a:r>
            <a:br>
              <a:rPr lang="en-CA" sz="2800" b="1" dirty="0" smtClean="0">
                <a:latin typeface="Calibri" pitchFamily="34" charset="0"/>
                <a:cs typeface="Calibri" pitchFamily="34" charset="0"/>
              </a:rPr>
            </a:br>
            <a:r>
              <a:rPr lang="en-CA" sz="2800" b="1" dirty="0" err="1" smtClean="0">
                <a:latin typeface="Calibri" pitchFamily="34" charset="0"/>
                <a:cs typeface="Calibri" pitchFamily="34" charset="0"/>
              </a:rPr>
              <a:t>Agence</a:t>
            </a:r>
            <a:r>
              <a:rPr lang="en-CA" sz="2800" b="1" dirty="0" smtClean="0">
                <a:latin typeface="Calibri" pitchFamily="34" charset="0"/>
                <a:cs typeface="Calibri" pitchFamily="34" charset="0"/>
              </a:rPr>
              <a:t> de la </a:t>
            </a:r>
            <a:r>
              <a:rPr lang="en-CA" sz="2800" b="1" dirty="0" err="1" smtClean="0">
                <a:latin typeface="Calibri" pitchFamily="34" charset="0"/>
                <a:cs typeface="Calibri" pitchFamily="34" charset="0"/>
              </a:rPr>
              <a:t>sant</a:t>
            </a:r>
            <a:r>
              <a:rPr lang="fr-CA" sz="2800" b="1" dirty="0" smtClean="0">
                <a:latin typeface="Calibri" pitchFamily="34" charset="0"/>
                <a:cs typeface="Calibri" pitchFamily="34" charset="0"/>
              </a:rPr>
              <a:t>é publique du Canada</a:t>
            </a:r>
            <a:endParaRPr lang="en-CA" sz="2800" b="1" dirty="0" smtClean="0">
              <a:latin typeface="Calibri" pitchFamily="34" charset="0"/>
              <a:cs typeface="Calibri" pitchFamily="34" charset="0"/>
            </a:endParaRPr>
          </a:p>
        </p:txBody>
      </p:sp>
      <p:sp>
        <p:nvSpPr>
          <p:cNvPr id="2052" name="Rectangle 3"/>
          <p:cNvSpPr>
            <a:spLocks noGrp="1" noChangeArrowheads="1"/>
          </p:cNvSpPr>
          <p:nvPr>
            <p:ph type="body" idx="1"/>
          </p:nvPr>
        </p:nvSpPr>
        <p:spPr>
          <a:xfrm>
            <a:off x="468313" y="2997200"/>
            <a:ext cx="8207375" cy="3384550"/>
          </a:xfrm>
        </p:spPr>
        <p:txBody>
          <a:bodyPr/>
          <a:lstStyle/>
          <a:p>
            <a:pPr eaLnBrk="1" hangingPunct="1">
              <a:lnSpc>
                <a:spcPct val="90000"/>
              </a:lnSpc>
              <a:buFontTx/>
              <a:buNone/>
            </a:pPr>
            <a:r>
              <a:rPr lang="en-CA" sz="1800" b="1" i="1" dirty="0" smtClean="0">
                <a:solidFill>
                  <a:schemeClr val="tx1"/>
                </a:solidFill>
                <a:latin typeface="Calibri" pitchFamily="34" charset="0"/>
                <a:cs typeface="Calibri" pitchFamily="34" charset="0"/>
              </a:rPr>
              <a:t>National Farmed Animal Health and Welfare Forum 2013</a:t>
            </a:r>
          </a:p>
          <a:p>
            <a:pPr eaLnBrk="1" hangingPunct="1">
              <a:lnSpc>
                <a:spcPct val="90000"/>
              </a:lnSpc>
              <a:buFontTx/>
              <a:buNone/>
            </a:pPr>
            <a:endParaRPr lang="en-CA" sz="1800" b="1" dirty="0" smtClean="0">
              <a:solidFill>
                <a:schemeClr val="tx1"/>
              </a:solidFill>
              <a:latin typeface="Calibri" pitchFamily="34" charset="0"/>
              <a:cs typeface="Calibri" pitchFamily="34" charset="0"/>
            </a:endParaRPr>
          </a:p>
          <a:p>
            <a:pPr eaLnBrk="1" hangingPunct="1">
              <a:lnSpc>
                <a:spcPct val="90000"/>
              </a:lnSpc>
              <a:buFontTx/>
              <a:buNone/>
            </a:pPr>
            <a:r>
              <a:rPr lang="en-CA" sz="1600" b="1" dirty="0" smtClean="0">
                <a:solidFill>
                  <a:schemeClr val="tx1"/>
                </a:solidFill>
                <a:latin typeface="Calibri" pitchFamily="34" charset="0"/>
                <a:cs typeface="Calibri" pitchFamily="34" charset="0"/>
              </a:rPr>
              <a:t>Dr. Gregory Taylor</a:t>
            </a:r>
          </a:p>
          <a:p>
            <a:pPr eaLnBrk="1" hangingPunct="1">
              <a:lnSpc>
                <a:spcPct val="90000"/>
              </a:lnSpc>
              <a:buFontTx/>
              <a:buNone/>
            </a:pPr>
            <a:r>
              <a:rPr lang="en-CA" sz="1600" b="1" dirty="0" smtClean="0">
                <a:solidFill>
                  <a:schemeClr val="tx1"/>
                </a:solidFill>
                <a:latin typeface="Calibri" pitchFamily="34" charset="0"/>
                <a:cs typeface="Calibri" pitchFamily="34" charset="0"/>
              </a:rPr>
              <a:t>Deputy Chief Public Health Officer of Canada</a:t>
            </a:r>
          </a:p>
          <a:p>
            <a:pPr eaLnBrk="1" hangingPunct="1">
              <a:lnSpc>
                <a:spcPct val="90000"/>
              </a:lnSpc>
              <a:buFontTx/>
              <a:buNone/>
            </a:pPr>
            <a:r>
              <a:rPr lang="en-CA" sz="1400" dirty="0" smtClean="0">
                <a:solidFill>
                  <a:schemeClr val="tx1"/>
                </a:solidFill>
                <a:latin typeface="Calibri" pitchFamily="34" charset="0"/>
                <a:cs typeface="Calibri" pitchFamily="34" charset="0"/>
              </a:rPr>
              <a:t>December 3, 2013</a:t>
            </a:r>
          </a:p>
          <a:p>
            <a:pPr eaLnBrk="1" hangingPunct="1">
              <a:lnSpc>
                <a:spcPct val="90000"/>
              </a:lnSpc>
              <a:buFontTx/>
              <a:buNone/>
            </a:pPr>
            <a:r>
              <a:rPr lang="en-CA" sz="1400" dirty="0" smtClean="0">
                <a:solidFill>
                  <a:schemeClr val="tx1"/>
                </a:solidFill>
                <a:latin typeface="Calibri" pitchFamily="34" charset="0"/>
                <a:cs typeface="Calibri" pitchFamily="34" charset="0"/>
              </a:rPr>
              <a:t>Ottawa, Ontario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381000"/>
            <a:ext cx="8839200" cy="609600"/>
          </a:xfrm>
        </p:spPr>
        <p:txBody>
          <a:bodyPr/>
          <a:lstStyle/>
          <a:p>
            <a:pPr algn="ctr"/>
            <a:r>
              <a:rPr lang="en-CA" sz="2400" b="1" dirty="0" smtClean="0">
                <a:solidFill>
                  <a:schemeClr val="tx1"/>
                </a:solidFill>
              </a:rPr>
              <a:t>Worldwide Distribution of Cases of NDM-1* – Dec. 2010</a:t>
            </a:r>
            <a:br>
              <a:rPr lang="en-CA" sz="2400" b="1" dirty="0" smtClean="0">
                <a:solidFill>
                  <a:schemeClr val="tx1"/>
                </a:solidFill>
              </a:rPr>
            </a:br>
            <a:r>
              <a:rPr lang="en-CA" sz="1800" b="1" dirty="0" smtClean="0">
                <a:solidFill>
                  <a:schemeClr val="tx1"/>
                </a:solidFill>
              </a:rPr>
              <a:t>(*New Delhi </a:t>
            </a:r>
            <a:r>
              <a:rPr lang="en-CA" sz="1800" b="1" dirty="0" err="1" smtClean="0">
                <a:solidFill>
                  <a:schemeClr val="tx1"/>
                </a:solidFill>
              </a:rPr>
              <a:t>metallo</a:t>
            </a:r>
            <a:r>
              <a:rPr lang="en-CA" sz="1800" b="1" dirty="0" smtClean="0">
                <a:solidFill>
                  <a:schemeClr val="tx1"/>
                </a:solidFill>
              </a:rPr>
              <a:t>-beta-lactamase 1 enzyme/ ‘superbug’)</a:t>
            </a:r>
          </a:p>
        </p:txBody>
      </p:sp>
      <p:pic>
        <p:nvPicPr>
          <p:cNvPr id="48132" name="Picture 44" descr="Draw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16013"/>
            <a:ext cx="86106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62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 Box 33"/>
          <p:cNvSpPr txBox="1">
            <a:spLocks noChangeArrowheads="1"/>
          </p:cNvSpPr>
          <p:nvPr/>
        </p:nvSpPr>
        <p:spPr bwMode="auto">
          <a:xfrm>
            <a:off x="1547813" y="188640"/>
            <a:ext cx="6043613" cy="830997"/>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b="1" dirty="0" smtClean="0"/>
              <a:t>The Epidemiology of Antimicrobial Resistance is Complex…</a:t>
            </a:r>
            <a:endParaRPr lang="en-GB" b="1" dirty="0"/>
          </a:p>
        </p:txBody>
      </p:sp>
      <p:grpSp>
        <p:nvGrpSpPr>
          <p:cNvPr id="13315" name="Group 1"/>
          <p:cNvGrpSpPr>
            <a:grpSpLocks/>
          </p:cNvGrpSpPr>
          <p:nvPr/>
        </p:nvGrpSpPr>
        <p:grpSpPr bwMode="auto">
          <a:xfrm>
            <a:off x="107950" y="869950"/>
            <a:ext cx="8856663" cy="5295900"/>
            <a:chOff x="107505" y="191492"/>
            <a:chExt cx="8857108" cy="6360121"/>
          </a:xfrm>
        </p:grpSpPr>
        <p:sp>
          <p:nvSpPr>
            <p:cNvPr id="91" name="Rectangle 4"/>
            <p:cNvSpPr>
              <a:spLocks noChangeArrowheads="1"/>
            </p:cNvSpPr>
            <p:nvPr/>
          </p:nvSpPr>
          <p:spPr bwMode="auto">
            <a:xfrm>
              <a:off x="323416" y="4004514"/>
              <a:ext cx="609631" cy="938003"/>
            </a:xfrm>
            <a:prstGeom prst="rect">
              <a:avLst/>
            </a:prstGeom>
            <a:solidFill>
              <a:srgbClr val="FFDBB7"/>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defRPr/>
              </a:pPr>
              <a:r>
                <a:rPr lang="en-GB" sz="1000" b="1">
                  <a:latin typeface="Arial" charset="0"/>
                </a:rPr>
                <a:t>Animal</a:t>
              </a:r>
            </a:p>
            <a:p>
              <a:pPr algn="ctr" eaLnBrk="0" hangingPunct="0">
                <a:lnSpc>
                  <a:spcPct val="55000"/>
                </a:lnSpc>
                <a:spcBef>
                  <a:spcPct val="50000"/>
                </a:spcBef>
                <a:defRPr/>
              </a:pPr>
              <a:r>
                <a:rPr lang="en-GB" sz="1000" b="1"/>
                <a:t> Feeds</a:t>
              </a:r>
              <a:endParaRPr lang="en-GB" sz="1000"/>
            </a:p>
          </p:txBody>
        </p:sp>
        <p:sp>
          <p:nvSpPr>
            <p:cNvPr id="92" name="Text Box 6"/>
            <p:cNvSpPr txBox="1">
              <a:spLocks noChangeArrowheads="1"/>
            </p:cNvSpPr>
            <p:nvPr/>
          </p:nvSpPr>
          <p:spPr bwMode="auto">
            <a:xfrm>
              <a:off x="4859132" y="4326715"/>
              <a:ext cx="635032" cy="255472"/>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latin typeface="Arial" charset="0"/>
                </a:rPr>
                <a:t>Meat</a:t>
              </a:r>
              <a:endParaRPr lang="en-GB" sz="1000">
                <a:latin typeface="Arial" charset="0"/>
              </a:endParaRPr>
            </a:p>
          </p:txBody>
        </p:sp>
        <p:sp>
          <p:nvSpPr>
            <p:cNvPr id="93" name="Rectangle 7"/>
            <p:cNvSpPr>
              <a:spLocks noChangeArrowheads="1"/>
            </p:cNvSpPr>
            <p:nvPr/>
          </p:nvSpPr>
          <p:spPr bwMode="auto">
            <a:xfrm>
              <a:off x="3846256" y="5661273"/>
              <a:ext cx="796965" cy="505225"/>
            </a:xfrm>
            <a:prstGeom prst="rect">
              <a:avLst/>
            </a:prstGeom>
            <a:solidFill>
              <a:schemeClr val="bg1"/>
            </a:solidFill>
            <a:ln w="9525">
              <a:solidFill>
                <a:schemeClr val="tx2">
                  <a:lumMod val="65000"/>
                  <a:lumOff val="35000"/>
                </a:schemeClr>
              </a:solidFill>
              <a:miter lim="800000"/>
              <a:headEnd/>
              <a:tailEnd/>
            </a:ln>
            <a:effectLst/>
          </p:spPr>
          <p:txBody>
            <a:bodyPr wrap="none" anchor="ctr"/>
            <a:lstStyle/>
            <a:p>
              <a:pPr algn="ctr" eaLnBrk="0" hangingPunct="0">
                <a:lnSpc>
                  <a:spcPct val="50000"/>
                </a:lnSpc>
                <a:spcBef>
                  <a:spcPct val="50000"/>
                </a:spcBef>
                <a:defRPr/>
              </a:pPr>
              <a:r>
                <a:rPr lang="en-GB" sz="1000" b="1" dirty="0">
                  <a:latin typeface="Arial" charset="0"/>
                </a:rPr>
                <a:t>Direct </a:t>
              </a:r>
            </a:p>
            <a:p>
              <a:pPr algn="ctr" eaLnBrk="0" hangingPunct="0">
                <a:lnSpc>
                  <a:spcPct val="70000"/>
                </a:lnSpc>
                <a:spcBef>
                  <a:spcPct val="50000"/>
                </a:spcBef>
                <a:defRPr/>
              </a:pPr>
              <a:r>
                <a:rPr lang="en-GB" sz="1000" b="1" dirty="0"/>
                <a:t>Contact</a:t>
              </a:r>
              <a:endParaRPr lang="en-GB" sz="1000" dirty="0"/>
            </a:p>
          </p:txBody>
        </p:sp>
        <p:sp>
          <p:nvSpPr>
            <p:cNvPr id="94" name="Oval 9"/>
            <p:cNvSpPr>
              <a:spLocks noChangeArrowheads="1"/>
            </p:cNvSpPr>
            <p:nvPr/>
          </p:nvSpPr>
          <p:spPr bwMode="auto">
            <a:xfrm>
              <a:off x="6773753" y="3363926"/>
              <a:ext cx="2190860" cy="2152452"/>
            </a:xfrm>
            <a:prstGeom prst="ellipse">
              <a:avLst/>
            </a:prstGeom>
            <a:solidFill>
              <a:srgbClr val="FFFF99"/>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95" name="Oval 10"/>
            <p:cNvSpPr>
              <a:spLocks noChangeArrowheads="1"/>
            </p:cNvSpPr>
            <p:nvPr/>
          </p:nvSpPr>
          <p:spPr bwMode="auto">
            <a:xfrm>
              <a:off x="6876945" y="4437293"/>
              <a:ext cx="990650" cy="686344"/>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defRPr/>
              </a:pPr>
              <a:r>
                <a:rPr lang="en-GB" sz="900" b="1">
                  <a:latin typeface="Arial" charset="0"/>
                </a:rPr>
                <a:t>EXTENDED </a:t>
              </a:r>
            </a:p>
            <a:p>
              <a:pPr algn="ctr" eaLnBrk="0" hangingPunct="0">
                <a:spcBef>
                  <a:spcPct val="50000"/>
                </a:spcBef>
                <a:defRPr/>
              </a:pPr>
              <a:r>
                <a:rPr lang="en-GB" sz="900" b="1">
                  <a:latin typeface="Arial" charset="0"/>
                </a:rPr>
                <a:t>CARE </a:t>
              </a:r>
            </a:p>
            <a:p>
              <a:pPr algn="ctr" eaLnBrk="0" hangingPunct="0">
                <a:spcBef>
                  <a:spcPct val="50000"/>
                </a:spcBef>
                <a:defRPr/>
              </a:pPr>
              <a:r>
                <a:rPr lang="en-GB" sz="900" b="1"/>
                <a:t>FACILITIES</a:t>
              </a:r>
              <a:endParaRPr lang="en-GB" sz="1000"/>
            </a:p>
          </p:txBody>
        </p:sp>
        <p:sp>
          <p:nvSpPr>
            <p:cNvPr id="13324" name="Text Box 12"/>
            <p:cNvSpPr txBox="1">
              <a:spLocks noChangeArrowheads="1"/>
            </p:cNvSpPr>
            <p:nvPr/>
          </p:nvSpPr>
          <p:spPr bwMode="auto">
            <a:xfrm>
              <a:off x="7467600" y="3500438"/>
              <a:ext cx="762000" cy="274637"/>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200" b="1"/>
                <a:t>HUMAN</a:t>
              </a:r>
            </a:p>
          </p:txBody>
        </p:sp>
        <p:sp>
          <p:nvSpPr>
            <p:cNvPr id="97" name="Rectangle 13"/>
            <p:cNvSpPr>
              <a:spLocks noChangeArrowheads="1"/>
            </p:cNvSpPr>
            <p:nvPr/>
          </p:nvSpPr>
          <p:spPr bwMode="auto">
            <a:xfrm>
              <a:off x="3851018" y="4076962"/>
              <a:ext cx="792203" cy="762604"/>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0000"/>
                </a:lnSpc>
                <a:spcBef>
                  <a:spcPct val="50000"/>
                </a:spcBef>
                <a:defRPr/>
              </a:pPr>
              <a:r>
                <a:rPr lang="en-GB" sz="1000" b="1">
                  <a:latin typeface="Arial" charset="0"/>
                </a:rPr>
                <a:t>Commercial </a:t>
              </a:r>
            </a:p>
            <a:p>
              <a:pPr algn="ctr" eaLnBrk="0" hangingPunct="0">
                <a:lnSpc>
                  <a:spcPct val="70000"/>
                </a:lnSpc>
                <a:spcBef>
                  <a:spcPct val="50000"/>
                </a:spcBef>
                <a:defRPr/>
              </a:pPr>
              <a:r>
                <a:rPr lang="en-GB" sz="1000" b="1">
                  <a:latin typeface="Arial" charset="0"/>
                </a:rPr>
                <a:t>Abattoirs / </a:t>
              </a:r>
            </a:p>
            <a:p>
              <a:pPr algn="ctr" eaLnBrk="0" hangingPunct="0">
                <a:lnSpc>
                  <a:spcPct val="70000"/>
                </a:lnSpc>
                <a:spcBef>
                  <a:spcPct val="50000"/>
                </a:spcBef>
                <a:defRPr/>
              </a:pPr>
              <a:r>
                <a:rPr lang="en-GB" sz="1000" b="1">
                  <a:latin typeface="Arial" charset="0"/>
                </a:rPr>
                <a:t>Processing </a:t>
              </a:r>
            </a:p>
            <a:p>
              <a:pPr algn="ctr" eaLnBrk="0" hangingPunct="0">
                <a:lnSpc>
                  <a:spcPct val="70000"/>
                </a:lnSpc>
                <a:spcBef>
                  <a:spcPct val="50000"/>
                </a:spcBef>
                <a:defRPr/>
              </a:pPr>
              <a:r>
                <a:rPr lang="en-GB" sz="1000" b="1"/>
                <a:t>Plants</a:t>
              </a:r>
              <a:endParaRPr lang="en-GB" sz="1000"/>
            </a:p>
          </p:txBody>
        </p:sp>
        <p:sp>
          <p:nvSpPr>
            <p:cNvPr id="98" name="Text Box 15"/>
            <p:cNvSpPr txBox="1">
              <a:spLocks noChangeArrowheads="1"/>
            </p:cNvSpPr>
            <p:nvPr/>
          </p:nvSpPr>
          <p:spPr bwMode="auto">
            <a:xfrm>
              <a:off x="467886" y="3102735"/>
              <a:ext cx="838242" cy="255472"/>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t>Rendering</a:t>
              </a:r>
              <a:endParaRPr lang="en-GB"/>
            </a:p>
          </p:txBody>
        </p:sp>
        <p:sp>
          <p:nvSpPr>
            <p:cNvPr id="99" name="Oval 16"/>
            <p:cNvSpPr>
              <a:spLocks noChangeArrowheads="1"/>
            </p:cNvSpPr>
            <p:nvPr/>
          </p:nvSpPr>
          <p:spPr bwMode="auto">
            <a:xfrm>
              <a:off x="1599830" y="3505008"/>
              <a:ext cx="1981300" cy="1904605"/>
            </a:xfrm>
            <a:prstGeom prst="ellipse">
              <a:avLst/>
            </a:prstGeom>
            <a:solidFill>
              <a:srgbClr val="FFDBB7"/>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GB"/>
            </a:p>
          </p:txBody>
        </p:sp>
        <p:sp>
          <p:nvSpPr>
            <p:cNvPr id="13328" name="Text Box 17"/>
            <p:cNvSpPr txBox="1">
              <a:spLocks noChangeArrowheads="1"/>
            </p:cNvSpPr>
            <p:nvPr/>
          </p:nvSpPr>
          <p:spPr bwMode="auto">
            <a:xfrm>
              <a:off x="2133600" y="4114800"/>
              <a:ext cx="914400" cy="457200"/>
            </a:xfrm>
            <a:prstGeom prst="rect">
              <a:avLst/>
            </a:prstGeom>
            <a:solidFill>
              <a:srgbClr val="FFDBB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sz="1200" b="1"/>
                <a:t>FOOD ANIMALS</a:t>
              </a:r>
            </a:p>
          </p:txBody>
        </p:sp>
        <p:sp>
          <p:nvSpPr>
            <p:cNvPr id="101" name="Oval 18"/>
            <p:cNvSpPr>
              <a:spLocks noChangeArrowheads="1"/>
            </p:cNvSpPr>
            <p:nvPr/>
          </p:nvSpPr>
          <p:spPr bwMode="auto">
            <a:xfrm>
              <a:off x="1828441" y="3810050"/>
              <a:ext cx="457223" cy="457563"/>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900" b="1">
                  <a:latin typeface="Arial" charset="0"/>
                </a:rPr>
                <a:t>SHEEP</a:t>
              </a:r>
              <a:endParaRPr lang="en-GB" sz="1000" b="1">
                <a:latin typeface="Arial" charset="0"/>
              </a:endParaRPr>
            </a:p>
          </p:txBody>
        </p:sp>
        <p:sp>
          <p:nvSpPr>
            <p:cNvPr id="102" name="Oval 19"/>
            <p:cNvSpPr>
              <a:spLocks noChangeArrowheads="1"/>
            </p:cNvSpPr>
            <p:nvPr/>
          </p:nvSpPr>
          <p:spPr bwMode="auto">
            <a:xfrm>
              <a:off x="2819091" y="3810050"/>
              <a:ext cx="533427" cy="457563"/>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defRPr/>
              </a:pPr>
              <a:r>
                <a:rPr lang="en-GB" sz="900" b="1"/>
                <a:t>CATTLE</a:t>
              </a:r>
              <a:endParaRPr lang="en-GB" sz="1000"/>
            </a:p>
          </p:txBody>
        </p:sp>
        <p:sp>
          <p:nvSpPr>
            <p:cNvPr id="103" name="Oval 20"/>
            <p:cNvSpPr>
              <a:spLocks noChangeArrowheads="1"/>
            </p:cNvSpPr>
            <p:nvPr/>
          </p:nvSpPr>
          <p:spPr bwMode="auto">
            <a:xfrm>
              <a:off x="2361868" y="3581269"/>
              <a:ext cx="457223" cy="457563"/>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r>
                <a:rPr lang="en-GB" sz="900" b="1" dirty="0">
                  <a:solidFill>
                    <a:schemeClr val="tx1">
                      <a:lumMod val="85000"/>
                      <a:lumOff val="15000"/>
                    </a:schemeClr>
                  </a:solidFill>
                  <a:latin typeface="Arial" charset="0"/>
                </a:rPr>
                <a:t>SWINE</a:t>
              </a:r>
              <a:endParaRPr lang="en-GB" sz="1000" b="1" dirty="0">
                <a:solidFill>
                  <a:schemeClr val="tx1">
                    <a:lumMod val="85000"/>
                    <a:lumOff val="15000"/>
                  </a:schemeClr>
                </a:solidFill>
                <a:latin typeface="Arial" charset="0"/>
              </a:endParaRPr>
            </a:p>
          </p:txBody>
        </p:sp>
        <p:sp>
          <p:nvSpPr>
            <p:cNvPr id="104" name="Oval 21"/>
            <p:cNvSpPr>
              <a:spLocks noChangeArrowheads="1"/>
            </p:cNvSpPr>
            <p:nvPr/>
          </p:nvSpPr>
          <p:spPr bwMode="auto">
            <a:xfrm>
              <a:off x="2895295" y="4496394"/>
              <a:ext cx="609631" cy="381302"/>
            </a:xfrm>
            <a:prstGeom prst="ellipse">
              <a:avLst/>
            </a:prstGeom>
            <a:solidFill>
              <a:schemeClr val="bg1"/>
            </a:solidFill>
            <a:ln w="3175">
              <a:solidFill>
                <a:schemeClr val="tx1"/>
              </a:solidFill>
              <a:round/>
              <a:headEnd/>
              <a:tailEnd/>
            </a:ln>
            <a:effectLst/>
          </p:spPr>
          <p:txBody>
            <a:bodyPr wrap="none" anchor="ctr"/>
            <a:lstStyle/>
            <a:p>
              <a:pPr algn="ctr">
                <a:defRPr/>
              </a:pPr>
              <a:r>
                <a:rPr lang="en-GB" sz="900" b="1" dirty="0">
                  <a:solidFill>
                    <a:schemeClr val="tx1">
                      <a:lumMod val="85000"/>
                      <a:lumOff val="15000"/>
                    </a:schemeClr>
                  </a:solidFill>
                </a:rPr>
                <a:t>POULTRY</a:t>
              </a:r>
            </a:p>
          </p:txBody>
        </p:sp>
        <p:sp>
          <p:nvSpPr>
            <p:cNvPr id="105" name="Oval 22"/>
            <p:cNvSpPr>
              <a:spLocks noChangeArrowheads="1"/>
            </p:cNvSpPr>
            <p:nvPr/>
          </p:nvSpPr>
          <p:spPr bwMode="auto">
            <a:xfrm>
              <a:off x="1676034" y="4343873"/>
              <a:ext cx="533427" cy="491880"/>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900" b="1">
                  <a:latin typeface="Arial" charset="0"/>
                </a:rPr>
                <a:t>VEAL</a:t>
              </a:r>
            </a:p>
            <a:p>
              <a:pPr algn="ctr" eaLnBrk="0" hangingPunct="0">
                <a:defRPr/>
              </a:pPr>
              <a:r>
                <a:rPr lang="en-GB" sz="900" b="1"/>
                <a:t>CALVES</a:t>
              </a:r>
              <a:endParaRPr lang="en-GB"/>
            </a:p>
          </p:txBody>
        </p:sp>
        <p:sp>
          <p:nvSpPr>
            <p:cNvPr id="106" name="Text Box 23"/>
            <p:cNvSpPr txBox="1">
              <a:spLocks noChangeArrowheads="1"/>
            </p:cNvSpPr>
            <p:nvPr/>
          </p:nvSpPr>
          <p:spPr bwMode="auto">
            <a:xfrm>
              <a:off x="3276314" y="3102735"/>
              <a:ext cx="533427" cy="255472"/>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latin typeface="Arial" charset="0"/>
                </a:rPr>
                <a:t>Offal</a:t>
              </a:r>
              <a:endParaRPr lang="en-GB" sz="1000">
                <a:latin typeface="Arial" charset="0"/>
              </a:endParaRPr>
            </a:p>
          </p:txBody>
        </p:sp>
        <p:sp>
          <p:nvSpPr>
            <p:cNvPr id="107" name="Oval 25"/>
            <p:cNvSpPr>
              <a:spLocks noChangeArrowheads="1"/>
            </p:cNvSpPr>
            <p:nvPr/>
          </p:nvSpPr>
          <p:spPr bwMode="auto">
            <a:xfrm>
              <a:off x="5003601" y="3140865"/>
              <a:ext cx="1376432" cy="686344"/>
            </a:xfrm>
            <a:prstGeom prst="ellipse">
              <a:avLst/>
            </a:prstGeom>
            <a:solidFill>
              <a:srgbClr val="77C588"/>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defRPr/>
              </a:pPr>
              <a:r>
                <a:rPr lang="en-GB" sz="1000" b="1">
                  <a:latin typeface="Arial" charset="0"/>
                </a:rPr>
                <a:t>Vegetation,</a:t>
              </a:r>
            </a:p>
            <a:p>
              <a:pPr algn="ctr" eaLnBrk="0" hangingPunct="0">
                <a:spcBef>
                  <a:spcPct val="20000"/>
                </a:spcBef>
                <a:defRPr/>
              </a:pPr>
              <a:r>
                <a:rPr lang="en-GB" sz="1000" b="1"/>
                <a:t>Seed Crops, Fruit</a:t>
              </a:r>
              <a:endParaRPr lang="en-GB" sz="3200" b="1"/>
            </a:p>
          </p:txBody>
        </p:sp>
        <p:sp>
          <p:nvSpPr>
            <p:cNvPr id="108" name="Text Box 26"/>
            <p:cNvSpPr txBox="1">
              <a:spLocks noChangeArrowheads="1"/>
            </p:cNvSpPr>
            <p:nvPr/>
          </p:nvSpPr>
          <p:spPr bwMode="auto">
            <a:xfrm>
              <a:off x="5481463" y="2662330"/>
              <a:ext cx="771564" cy="253567"/>
            </a:xfrm>
            <a:prstGeom prst="rect">
              <a:avLst/>
            </a:prstGeom>
            <a:solidFill>
              <a:srgbClr val="989400"/>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latin typeface="Arial" charset="0"/>
                </a:rPr>
                <a:t>Sewage</a:t>
              </a:r>
              <a:endParaRPr lang="en-GB" sz="1000">
                <a:latin typeface="Arial" charset="0"/>
              </a:endParaRPr>
            </a:p>
          </p:txBody>
        </p:sp>
        <p:sp>
          <p:nvSpPr>
            <p:cNvPr id="109" name="Text Box 27"/>
            <p:cNvSpPr txBox="1">
              <a:spLocks noChangeArrowheads="1"/>
            </p:cNvSpPr>
            <p:nvPr/>
          </p:nvSpPr>
          <p:spPr bwMode="auto">
            <a:xfrm>
              <a:off x="2895295" y="1752925"/>
              <a:ext cx="762038" cy="406086"/>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GB" sz="1000" b="1">
                  <a:latin typeface="Arial" charset="0"/>
                </a:rPr>
                <a:t>Drinking water</a:t>
              </a:r>
              <a:endParaRPr lang="en-GB" sz="1000">
                <a:latin typeface="Arial" charset="0"/>
              </a:endParaRPr>
            </a:p>
          </p:txBody>
        </p:sp>
        <p:sp>
          <p:nvSpPr>
            <p:cNvPr id="110" name="Text Box 28"/>
            <p:cNvSpPr txBox="1">
              <a:spLocks noChangeArrowheads="1"/>
            </p:cNvSpPr>
            <p:nvPr/>
          </p:nvSpPr>
          <p:spPr bwMode="auto">
            <a:xfrm>
              <a:off x="6324467" y="1371623"/>
              <a:ext cx="762038" cy="406086"/>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t>Drinking Water</a:t>
              </a:r>
              <a:endParaRPr lang="en-GB" sz="1000"/>
            </a:p>
          </p:txBody>
        </p:sp>
        <p:sp>
          <p:nvSpPr>
            <p:cNvPr id="111" name="Text Box 29"/>
            <p:cNvSpPr txBox="1">
              <a:spLocks noChangeArrowheads="1"/>
            </p:cNvSpPr>
            <p:nvPr/>
          </p:nvSpPr>
          <p:spPr bwMode="auto">
            <a:xfrm>
              <a:off x="5562429" y="914060"/>
              <a:ext cx="609631" cy="406086"/>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latin typeface="Arial" charset="0"/>
                </a:rPr>
                <a:t>Sea / Lakes</a:t>
              </a:r>
              <a:endParaRPr lang="en-GB" sz="1000">
                <a:latin typeface="Arial" charset="0"/>
              </a:endParaRPr>
            </a:p>
          </p:txBody>
        </p:sp>
        <p:sp>
          <p:nvSpPr>
            <p:cNvPr id="112" name="Text Box 30"/>
            <p:cNvSpPr txBox="1">
              <a:spLocks noChangeArrowheads="1"/>
            </p:cNvSpPr>
            <p:nvPr/>
          </p:nvSpPr>
          <p:spPr bwMode="auto">
            <a:xfrm>
              <a:off x="6934098" y="914060"/>
              <a:ext cx="838242" cy="253565"/>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GB" sz="1000" b="1"/>
                <a:t>Swimming</a:t>
              </a:r>
              <a:endParaRPr lang="en-GB" sz="1000"/>
            </a:p>
          </p:txBody>
        </p:sp>
        <p:sp>
          <p:nvSpPr>
            <p:cNvPr id="113" name="Oval 31"/>
            <p:cNvSpPr>
              <a:spLocks noChangeArrowheads="1"/>
            </p:cNvSpPr>
            <p:nvPr/>
          </p:nvSpPr>
          <p:spPr bwMode="auto">
            <a:xfrm>
              <a:off x="3885945" y="456498"/>
              <a:ext cx="1143057" cy="991386"/>
            </a:xfrm>
            <a:prstGeom prst="ellipse">
              <a:avLst/>
            </a:prstGeom>
            <a:solidFill>
              <a:srgbClr val="A9EBE9"/>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defRPr/>
              </a:pPr>
              <a:r>
                <a:rPr lang="en-GB" sz="1000" b="1">
                  <a:latin typeface="Arial" charset="0"/>
                </a:rPr>
                <a:t>AQUACULTURE</a:t>
              </a:r>
              <a:endParaRPr lang="en-GB" sz="1200" b="1">
                <a:latin typeface="Arial" charset="0"/>
              </a:endParaRPr>
            </a:p>
          </p:txBody>
        </p:sp>
        <p:sp>
          <p:nvSpPr>
            <p:cNvPr id="114" name="Text Box 32"/>
            <p:cNvSpPr txBox="1">
              <a:spLocks noChangeArrowheads="1"/>
            </p:cNvSpPr>
            <p:nvPr/>
          </p:nvSpPr>
          <p:spPr bwMode="auto">
            <a:xfrm>
              <a:off x="4114556" y="1752925"/>
              <a:ext cx="838242" cy="406086"/>
            </a:xfrm>
            <a:prstGeom prst="rect">
              <a:avLst/>
            </a:prstGeom>
            <a:solidFill>
              <a:srgbClr val="A9EBE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latin typeface="Arial" charset="0"/>
                </a:rPr>
                <a:t>Rivers</a:t>
              </a:r>
              <a:r>
                <a:rPr lang="en-GB" sz="1000" b="1"/>
                <a:t> </a:t>
              </a:r>
              <a:r>
                <a:rPr lang="en-GB" sz="1000" b="1">
                  <a:latin typeface="Arial" charset="0"/>
                </a:rPr>
                <a:t>and</a:t>
              </a:r>
              <a:r>
                <a:rPr lang="en-GB" sz="1000" b="1"/>
                <a:t> Streams</a:t>
              </a:r>
              <a:endParaRPr lang="en-GB" sz="1000"/>
            </a:p>
          </p:txBody>
        </p:sp>
        <p:sp>
          <p:nvSpPr>
            <p:cNvPr id="116" name="Oval 34"/>
            <p:cNvSpPr>
              <a:spLocks noChangeArrowheads="1"/>
            </p:cNvSpPr>
            <p:nvPr/>
          </p:nvSpPr>
          <p:spPr bwMode="auto">
            <a:xfrm>
              <a:off x="6629283" y="1905446"/>
              <a:ext cx="914446" cy="836958"/>
            </a:xfrm>
            <a:prstGeom prst="ellipse">
              <a:avLst/>
            </a:prstGeom>
            <a:solidFill>
              <a:srgbClr val="C0C0C0"/>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1000" b="1">
                  <a:latin typeface="Arial" charset="0"/>
                </a:rPr>
                <a:t>Industrial &amp;</a:t>
              </a:r>
            </a:p>
            <a:p>
              <a:pPr algn="ctr" eaLnBrk="0" hangingPunct="0">
                <a:defRPr/>
              </a:pPr>
              <a:r>
                <a:rPr lang="en-GB" sz="1000" b="1">
                  <a:latin typeface="Arial" charset="0"/>
                </a:rPr>
                <a:t>Household</a:t>
              </a:r>
            </a:p>
            <a:p>
              <a:pPr algn="ctr" eaLnBrk="0" hangingPunct="0">
                <a:defRPr/>
              </a:pPr>
              <a:r>
                <a:rPr lang="en-GB" sz="1000" b="1">
                  <a:latin typeface="Arial" charset="0"/>
                </a:rPr>
                <a:t>Antibacterial</a:t>
              </a:r>
            </a:p>
            <a:p>
              <a:pPr algn="ctr" eaLnBrk="0" hangingPunct="0">
                <a:defRPr/>
              </a:pPr>
              <a:r>
                <a:rPr lang="en-GB" sz="1000" b="1"/>
                <a:t>Chemicals</a:t>
              </a:r>
              <a:endParaRPr lang="en-GB"/>
            </a:p>
          </p:txBody>
        </p:sp>
        <p:sp>
          <p:nvSpPr>
            <p:cNvPr id="117" name="Oval 35"/>
            <p:cNvSpPr>
              <a:spLocks noChangeArrowheads="1"/>
            </p:cNvSpPr>
            <p:nvPr/>
          </p:nvSpPr>
          <p:spPr bwMode="auto">
            <a:xfrm>
              <a:off x="2133257" y="4725175"/>
              <a:ext cx="838242" cy="608178"/>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900" b="1">
                  <a:latin typeface="Arial" charset="0"/>
                </a:rPr>
                <a:t>OTHER </a:t>
              </a:r>
            </a:p>
            <a:p>
              <a:pPr algn="ctr" eaLnBrk="0" hangingPunct="0">
                <a:defRPr/>
              </a:pPr>
              <a:r>
                <a:rPr lang="en-GB" sz="900" b="1">
                  <a:latin typeface="Arial" charset="0"/>
                </a:rPr>
                <a:t>FARMED </a:t>
              </a:r>
            </a:p>
            <a:p>
              <a:pPr algn="ctr" eaLnBrk="0" hangingPunct="0">
                <a:defRPr/>
              </a:pPr>
              <a:r>
                <a:rPr lang="en-GB" sz="900" b="1"/>
                <a:t>LIVESTOCK</a:t>
              </a:r>
              <a:endParaRPr lang="en-GB"/>
            </a:p>
          </p:txBody>
        </p:sp>
        <p:sp>
          <p:nvSpPr>
            <p:cNvPr id="118" name="Oval 36"/>
            <p:cNvSpPr>
              <a:spLocks noChangeArrowheads="1"/>
            </p:cNvSpPr>
            <p:nvPr/>
          </p:nvSpPr>
          <p:spPr bwMode="auto">
            <a:xfrm>
              <a:off x="7848544" y="3716632"/>
              <a:ext cx="990650" cy="762604"/>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900" b="1">
                  <a:latin typeface="Arial" charset="0"/>
                </a:rPr>
                <a:t>COMMUNITY</a:t>
              </a:r>
            </a:p>
            <a:p>
              <a:pPr algn="ctr" eaLnBrk="0" hangingPunct="0">
                <a:defRPr/>
              </a:pPr>
              <a:r>
                <a:rPr lang="en-GB" sz="900" b="1">
                  <a:latin typeface="Arial" charset="0"/>
                </a:rPr>
                <a:t>- URBAN</a:t>
              </a:r>
            </a:p>
            <a:p>
              <a:pPr algn="ctr" eaLnBrk="0" hangingPunct="0">
                <a:defRPr/>
              </a:pPr>
              <a:r>
                <a:rPr lang="en-GB" sz="900" b="1"/>
                <a:t>-RURAL</a:t>
              </a:r>
              <a:endParaRPr lang="en-GB" sz="1000"/>
            </a:p>
          </p:txBody>
        </p:sp>
        <p:cxnSp>
          <p:nvCxnSpPr>
            <p:cNvPr id="119" name="AutoShape 37"/>
            <p:cNvCxnSpPr>
              <a:cxnSpLocks noChangeShapeType="1"/>
              <a:stCxn id="112" idx="3"/>
              <a:endCxn id="94" idx="7"/>
            </p:cNvCxnSpPr>
            <p:nvPr/>
          </p:nvCxnSpPr>
          <p:spPr bwMode="auto">
            <a:xfrm>
              <a:off x="7772340" y="1041796"/>
              <a:ext cx="871582" cy="2638611"/>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AutoShape 38"/>
            <p:cNvCxnSpPr>
              <a:cxnSpLocks noChangeShapeType="1"/>
              <a:stCxn id="110" idx="3"/>
              <a:endCxn id="94" idx="0"/>
            </p:cNvCxnSpPr>
            <p:nvPr/>
          </p:nvCxnSpPr>
          <p:spPr bwMode="auto">
            <a:xfrm>
              <a:off x="7086506" y="1575619"/>
              <a:ext cx="782677" cy="1788307"/>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AutoShape 39"/>
            <p:cNvCxnSpPr>
              <a:cxnSpLocks noChangeShapeType="1"/>
              <a:stCxn id="108" idx="0"/>
              <a:endCxn id="111" idx="2"/>
            </p:cNvCxnSpPr>
            <p:nvPr/>
          </p:nvCxnSpPr>
          <p:spPr bwMode="auto">
            <a:xfrm flipV="1">
              <a:off x="5867244" y="1320147"/>
              <a:ext cx="0" cy="1342184"/>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AutoShape 40"/>
            <p:cNvCxnSpPr>
              <a:cxnSpLocks noChangeShapeType="1"/>
              <a:stCxn id="116" idx="4"/>
              <a:endCxn id="94" idx="1"/>
            </p:cNvCxnSpPr>
            <p:nvPr/>
          </p:nvCxnSpPr>
          <p:spPr bwMode="auto">
            <a:xfrm>
              <a:off x="7086506" y="2742404"/>
              <a:ext cx="7938" cy="938003"/>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AutoShape 41"/>
            <p:cNvCxnSpPr>
              <a:cxnSpLocks noChangeShapeType="1"/>
              <a:stCxn id="109" idx="1"/>
              <a:endCxn id="99" idx="1"/>
            </p:cNvCxnSpPr>
            <p:nvPr/>
          </p:nvCxnSpPr>
          <p:spPr bwMode="auto">
            <a:xfrm rot="10800000" flipV="1">
              <a:off x="1890358" y="1955015"/>
              <a:ext cx="1004937" cy="1830251"/>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 Box 43"/>
            <p:cNvSpPr txBox="1">
              <a:spLocks noChangeArrowheads="1"/>
            </p:cNvSpPr>
            <p:nvPr/>
          </p:nvSpPr>
          <p:spPr bwMode="auto">
            <a:xfrm>
              <a:off x="4114556" y="2894925"/>
              <a:ext cx="838242" cy="255472"/>
            </a:xfrm>
            <a:prstGeom prst="rect">
              <a:avLst/>
            </a:prstGeom>
            <a:solidFill>
              <a:srgbClr val="99CC00"/>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t>WILDLIFE</a:t>
              </a:r>
              <a:endParaRPr lang="en-GB" sz="1000"/>
            </a:p>
          </p:txBody>
        </p:sp>
        <p:cxnSp>
          <p:nvCxnSpPr>
            <p:cNvPr id="125" name="AutoShape 44"/>
            <p:cNvCxnSpPr>
              <a:cxnSpLocks noChangeShapeType="1"/>
              <a:stCxn id="114" idx="1"/>
              <a:endCxn id="109" idx="3"/>
            </p:cNvCxnSpPr>
            <p:nvPr/>
          </p:nvCxnSpPr>
          <p:spPr bwMode="auto">
            <a:xfrm flipH="1">
              <a:off x="3657333" y="1955015"/>
              <a:ext cx="457223" cy="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Line 45"/>
            <p:cNvSpPr>
              <a:spLocks noChangeShapeType="1"/>
            </p:cNvSpPr>
            <p:nvPr/>
          </p:nvSpPr>
          <p:spPr bwMode="auto">
            <a:xfrm flipH="1" flipV="1">
              <a:off x="6857894" y="2894925"/>
              <a:ext cx="19051" cy="1039049"/>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27" name="Line 46"/>
            <p:cNvSpPr>
              <a:spLocks noChangeShapeType="1"/>
            </p:cNvSpPr>
            <p:nvPr/>
          </p:nvSpPr>
          <p:spPr bwMode="auto">
            <a:xfrm flipH="1">
              <a:off x="6248264" y="2894925"/>
              <a:ext cx="609631"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28" name="Text Box 47"/>
            <p:cNvSpPr txBox="1">
              <a:spLocks noChangeArrowheads="1"/>
            </p:cNvSpPr>
            <p:nvPr/>
          </p:nvSpPr>
          <p:spPr bwMode="auto">
            <a:xfrm>
              <a:off x="4114556" y="2311532"/>
              <a:ext cx="838242" cy="253567"/>
            </a:xfrm>
            <a:prstGeom prst="rect">
              <a:avLst/>
            </a:prstGeom>
            <a:solidFill>
              <a:srgbClr val="996633"/>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t>SOIL</a:t>
              </a:r>
              <a:endParaRPr lang="en-GB" sz="500" b="1"/>
            </a:p>
          </p:txBody>
        </p:sp>
        <p:cxnSp>
          <p:nvCxnSpPr>
            <p:cNvPr id="129" name="AutoShape 48"/>
            <p:cNvCxnSpPr>
              <a:cxnSpLocks noChangeShapeType="1"/>
              <a:stCxn id="124" idx="0"/>
              <a:endCxn id="128" idx="2"/>
            </p:cNvCxnSpPr>
            <p:nvPr/>
          </p:nvCxnSpPr>
          <p:spPr bwMode="auto">
            <a:xfrm flipV="1">
              <a:off x="4533677" y="2565099"/>
              <a:ext cx="0" cy="329826"/>
            </a:xfrm>
            <a:prstGeom prst="straightConnector1">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AutoShape 49"/>
            <p:cNvCxnSpPr>
              <a:cxnSpLocks noChangeShapeType="1"/>
              <a:stCxn id="128" idx="0"/>
              <a:endCxn id="114" idx="2"/>
            </p:cNvCxnSpPr>
            <p:nvPr/>
          </p:nvCxnSpPr>
          <p:spPr bwMode="auto">
            <a:xfrm flipV="1">
              <a:off x="4533677" y="2159011"/>
              <a:ext cx="0" cy="152521"/>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AutoShape 50"/>
            <p:cNvCxnSpPr>
              <a:cxnSpLocks noChangeShapeType="1"/>
              <a:stCxn id="124" idx="2"/>
              <a:endCxn id="107" idx="2"/>
            </p:cNvCxnSpPr>
            <p:nvPr/>
          </p:nvCxnSpPr>
          <p:spPr bwMode="auto">
            <a:xfrm rot="16200000" flipH="1">
              <a:off x="4601819" y="3082256"/>
              <a:ext cx="333640" cy="469924"/>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Line 51"/>
            <p:cNvSpPr>
              <a:spLocks noChangeShapeType="1"/>
            </p:cNvSpPr>
            <p:nvPr/>
          </p:nvSpPr>
          <p:spPr bwMode="auto">
            <a:xfrm flipH="1">
              <a:off x="4952798" y="2057967"/>
              <a:ext cx="1752688"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cxnSp>
          <p:nvCxnSpPr>
            <p:cNvPr id="133" name="AutoShape 53"/>
            <p:cNvCxnSpPr>
              <a:cxnSpLocks noChangeShapeType="1"/>
              <a:stCxn id="97" idx="0"/>
              <a:endCxn id="106" idx="3"/>
            </p:cNvCxnSpPr>
            <p:nvPr/>
          </p:nvCxnSpPr>
          <p:spPr bwMode="auto">
            <a:xfrm rot="5400000" flipH="1">
              <a:off x="3605582" y="3434630"/>
              <a:ext cx="846491" cy="438172"/>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Line 54"/>
            <p:cNvSpPr>
              <a:spLocks noChangeShapeType="1"/>
            </p:cNvSpPr>
            <p:nvPr/>
          </p:nvSpPr>
          <p:spPr bwMode="auto">
            <a:xfrm flipH="1">
              <a:off x="4952798" y="2349663"/>
              <a:ext cx="1676484"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5" name="Line 58"/>
            <p:cNvSpPr>
              <a:spLocks noChangeShapeType="1"/>
            </p:cNvSpPr>
            <p:nvPr/>
          </p:nvSpPr>
          <p:spPr bwMode="auto">
            <a:xfrm flipH="1">
              <a:off x="6248264" y="2742404"/>
              <a:ext cx="762038"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6" name="Line 64"/>
            <p:cNvSpPr>
              <a:spLocks noChangeShapeType="1"/>
            </p:cNvSpPr>
            <p:nvPr/>
          </p:nvSpPr>
          <p:spPr bwMode="auto">
            <a:xfrm>
              <a:off x="4876595" y="1600404"/>
              <a:ext cx="1447873"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7" name="Line 65"/>
            <p:cNvSpPr>
              <a:spLocks noChangeShapeType="1"/>
            </p:cNvSpPr>
            <p:nvPr/>
          </p:nvSpPr>
          <p:spPr bwMode="auto">
            <a:xfrm>
              <a:off x="4952798" y="1905446"/>
              <a:ext cx="685834" cy="0"/>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8" name="Line 66"/>
            <p:cNvSpPr>
              <a:spLocks noChangeShapeType="1"/>
            </p:cNvSpPr>
            <p:nvPr/>
          </p:nvSpPr>
          <p:spPr bwMode="auto">
            <a:xfrm flipV="1">
              <a:off x="5638633" y="1295363"/>
              <a:ext cx="0" cy="610084"/>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9" name="Line 67"/>
            <p:cNvSpPr>
              <a:spLocks noChangeShapeType="1"/>
            </p:cNvSpPr>
            <p:nvPr/>
          </p:nvSpPr>
          <p:spPr bwMode="auto">
            <a:xfrm>
              <a:off x="4876595" y="1600404"/>
              <a:ext cx="0" cy="152521"/>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0" name="Line 70"/>
            <p:cNvSpPr>
              <a:spLocks noChangeShapeType="1"/>
            </p:cNvSpPr>
            <p:nvPr/>
          </p:nvSpPr>
          <p:spPr bwMode="auto">
            <a:xfrm>
              <a:off x="3276314" y="3047446"/>
              <a:ext cx="838242"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1" name="Line 72"/>
            <p:cNvSpPr>
              <a:spLocks noChangeShapeType="1"/>
            </p:cNvSpPr>
            <p:nvPr/>
          </p:nvSpPr>
          <p:spPr bwMode="auto">
            <a:xfrm>
              <a:off x="3962149" y="1219102"/>
              <a:ext cx="0" cy="2819729"/>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2" name="Line 74"/>
            <p:cNvSpPr>
              <a:spLocks noChangeShapeType="1"/>
            </p:cNvSpPr>
            <p:nvPr/>
          </p:nvSpPr>
          <p:spPr bwMode="auto">
            <a:xfrm flipV="1">
              <a:off x="7848544" y="5485874"/>
              <a:ext cx="0" cy="305042"/>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370" name="Rectangle 75"/>
            <p:cNvSpPr>
              <a:spLocks noChangeArrowheads="1"/>
            </p:cNvSpPr>
            <p:nvPr/>
          </p:nvSpPr>
          <p:spPr bwMode="auto">
            <a:xfrm>
              <a:off x="5651500" y="4111625"/>
              <a:ext cx="825500" cy="6858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50000"/>
                </a:lnSpc>
                <a:spcBef>
                  <a:spcPct val="50000"/>
                </a:spcBef>
              </a:pPr>
              <a:endParaRPr lang="en-GB" sz="1000" b="1"/>
            </a:p>
            <a:p>
              <a:pPr algn="ctr" eaLnBrk="0" hangingPunct="0">
                <a:lnSpc>
                  <a:spcPct val="70000"/>
                </a:lnSpc>
                <a:spcBef>
                  <a:spcPct val="50000"/>
                </a:spcBef>
              </a:pPr>
              <a:r>
                <a:rPr lang="en-GB" sz="1000" b="1"/>
                <a:t>Handling </a:t>
              </a:r>
            </a:p>
            <a:p>
              <a:pPr algn="ctr" eaLnBrk="0" hangingPunct="0">
                <a:lnSpc>
                  <a:spcPct val="70000"/>
                </a:lnSpc>
                <a:spcBef>
                  <a:spcPct val="50000"/>
                </a:spcBef>
              </a:pPr>
              <a:r>
                <a:rPr lang="en-GB" sz="1000" b="1"/>
                <a:t>Preparation </a:t>
              </a:r>
            </a:p>
            <a:p>
              <a:pPr algn="ctr" eaLnBrk="0" hangingPunct="0">
                <a:lnSpc>
                  <a:spcPct val="70000"/>
                </a:lnSpc>
                <a:spcBef>
                  <a:spcPct val="50000"/>
                </a:spcBef>
              </a:pPr>
              <a:r>
                <a:rPr lang="en-GB" sz="1000" b="1"/>
                <a:t>Consumption</a:t>
              </a:r>
            </a:p>
            <a:p>
              <a:pPr algn="ctr" eaLnBrk="0" hangingPunct="0">
                <a:lnSpc>
                  <a:spcPct val="70000"/>
                </a:lnSpc>
              </a:pPr>
              <a:endParaRPr lang="en-GB" sz="1000"/>
            </a:p>
          </p:txBody>
        </p:sp>
        <p:sp>
          <p:nvSpPr>
            <p:cNvPr id="144" name="Line 76"/>
            <p:cNvSpPr>
              <a:spLocks noChangeShapeType="1"/>
            </p:cNvSpPr>
            <p:nvPr/>
          </p:nvSpPr>
          <p:spPr bwMode="auto">
            <a:xfrm>
              <a:off x="4647983" y="5790916"/>
              <a:ext cx="3200561" cy="0"/>
            </a:xfrm>
            <a:prstGeom prst="line">
              <a:avLst/>
            </a:prstGeom>
            <a:noFill/>
            <a:ln w="9525">
              <a:solidFill>
                <a:schemeClr val="tx2">
                  <a:lumMod val="65000"/>
                  <a:lumOff val="3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5" name="Line 78"/>
            <p:cNvSpPr>
              <a:spLocks noChangeShapeType="1"/>
            </p:cNvSpPr>
            <p:nvPr/>
          </p:nvSpPr>
          <p:spPr bwMode="auto">
            <a:xfrm>
              <a:off x="6172060" y="1066581"/>
              <a:ext cx="762038"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6" name="Line 79"/>
            <p:cNvSpPr>
              <a:spLocks noChangeShapeType="1"/>
            </p:cNvSpPr>
            <p:nvPr/>
          </p:nvSpPr>
          <p:spPr bwMode="auto">
            <a:xfrm>
              <a:off x="3276314" y="2894925"/>
              <a:ext cx="0" cy="152521"/>
            </a:xfrm>
            <a:prstGeom prst="line">
              <a:avLst/>
            </a:prstGeom>
            <a:noFill/>
            <a:ln w="9525">
              <a:solidFill>
                <a:schemeClr val="tx2">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7" name="Line 80"/>
            <p:cNvSpPr>
              <a:spLocks noChangeShapeType="1"/>
            </p:cNvSpPr>
            <p:nvPr/>
          </p:nvSpPr>
          <p:spPr bwMode="auto">
            <a:xfrm>
              <a:off x="4495575" y="1447883"/>
              <a:ext cx="0" cy="305042"/>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48" name="Line 81"/>
            <p:cNvSpPr>
              <a:spLocks noChangeShapeType="1"/>
            </p:cNvSpPr>
            <p:nvPr/>
          </p:nvSpPr>
          <p:spPr bwMode="auto">
            <a:xfrm>
              <a:off x="5029002" y="1066581"/>
              <a:ext cx="533427" cy="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3376" name="Text Box 82"/>
            <p:cNvSpPr txBox="1">
              <a:spLocks noChangeArrowheads="1"/>
            </p:cNvSpPr>
            <p:nvPr/>
          </p:nvSpPr>
          <p:spPr bwMode="auto">
            <a:xfrm>
              <a:off x="5868144" y="6093296"/>
              <a:ext cx="27363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1000" i="1"/>
                <a:t>after Linton AH (1977), modified by Irwin RJ</a:t>
              </a:r>
            </a:p>
          </p:txBody>
        </p:sp>
        <p:sp>
          <p:nvSpPr>
            <p:cNvPr id="150" name="Text Box 85"/>
            <p:cNvSpPr txBox="1">
              <a:spLocks noChangeArrowheads="1"/>
            </p:cNvSpPr>
            <p:nvPr/>
          </p:nvSpPr>
          <p:spPr bwMode="auto">
            <a:xfrm>
              <a:off x="2057053" y="2515530"/>
              <a:ext cx="1371669" cy="402273"/>
            </a:xfrm>
            <a:prstGeom prst="rect">
              <a:avLst/>
            </a:prstGeom>
            <a:solidFill>
              <a:srgbClr val="FFDBB7"/>
            </a:solidFill>
            <a:ln w="63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dirty="0">
                  <a:latin typeface="Arial" charset="0"/>
                </a:rPr>
                <a:t>Farm Effluents and Manure Spreading</a:t>
              </a:r>
              <a:endParaRPr lang="en-GB" sz="1000" dirty="0">
                <a:latin typeface="Arial" charset="0"/>
              </a:endParaRPr>
            </a:p>
          </p:txBody>
        </p:sp>
        <p:sp>
          <p:nvSpPr>
            <p:cNvPr id="151" name="Text Box 86"/>
            <p:cNvSpPr txBox="1">
              <a:spLocks noChangeArrowheads="1"/>
            </p:cNvSpPr>
            <p:nvPr/>
          </p:nvSpPr>
          <p:spPr bwMode="auto">
            <a:xfrm>
              <a:off x="1834792" y="6237039"/>
              <a:ext cx="2881458" cy="314574"/>
            </a:xfrm>
            <a:prstGeom prst="rect">
              <a:avLst/>
            </a:prstGeom>
            <a:solidFill>
              <a:srgbClr val="FF66CC"/>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CA" sz="1400" b="1">
                  <a:latin typeface="Arial" charset="0"/>
                </a:rPr>
                <a:t>IMPORTS</a:t>
              </a:r>
            </a:p>
          </p:txBody>
        </p:sp>
        <p:cxnSp>
          <p:nvCxnSpPr>
            <p:cNvPr id="152" name="AutoShape 87"/>
            <p:cNvCxnSpPr>
              <a:cxnSpLocks noChangeShapeType="1"/>
              <a:stCxn id="151" idx="3"/>
            </p:cNvCxnSpPr>
            <p:nvPr/>
          </p:nvCxnSpPr>
          <p:spPr bwMode="auto">
            <a:xfrm flipV="1">
              <a:off x="4716250" y="4652728"/>
              <a:ext cx="287351" cy="1742551"/>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AutoShape 88"/>
            <p:cNvCxnSpPr>
              <a:cxnSpLocks noChangeShapeType="1"/>
              <a:stCxn id="151" idx="1"/>
            </p:cNvCxnSpPr>
            <p:nvPr/>
          </p:nvCxnSpPr>
          <p:spPr bwMode="auto">
            <a:xfrm rot="10800000">
              <a:off x="539327" y="4942518"/>
              <a:ext cx="1295465" cy="1452761"/>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AutoShape 90"/>
            <p:cNvCxnSpPr>
              <a:cxnSpLocks noChangeShapeType="1"/>
              <a:stCxn id="92" idx="2"/>
              <a:endCxn id="162" idx="6"/>
            </p:cNvCxnSpPr>
            <p:nvPr/>
          </p:nvCxnSpPr>
          <p:spPr bwMode="auto">
            <a:xfrm rot="5400000">
              <a:off x="3076599" y="3332443"/>
              <a:ext cx="850304" cy="3349793"/>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95"/>
            <p:cNvCxnSpPr>
              <a:cxnSpLocks noChangeShapeType="1"/>
              <a:stCxn id="97" idx="2"/>
              <a:endCxn id="93" idx="0"/>
            </p:cNvCxnSpPr>
            <p:nvPr/>
          </p:nvCxnSpPr>
          <p:spPr bwMode="auto">
            <a:xfrm flipH="1">
              <a:off x="4244738" y="4839566"/>
              <a:ext cx="3175" cy="821707"/>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Oval 96"/>
            <p:cNvSpPr>
              <a:spLocks noChangeArrowheads="1"/>
            </p:cNvSpPr>
            <p:nvPr/>
          </p:nvSpPr>
          <p:spPr bwMode="auto">
            <a:xfrm>
              <a:off x="7885059" y="4507833"/>
              <a:ext cx="935084" cy="686344"/>
            </a:xfrm>
            <a:prstGeom prst="ellipse">
              <a:avLst/>
            </a:prstGeom>
            <a:solidFill>
              <a:srgbClr val="FFFFFF"/>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defRPr/>
              </a:pPr>
              <a:r>
                <a:rPr lang="en-GB" sz="900" b="1"/>
                <a:t>TRAVELLERS</a:t>
              </a:r>
              <a:endParaRPr lang="en-GB" sz="1000"/>
            </a:p>
          </p:txBody>
        </p:sp>
        <p:sp>
          <p:nvSpPr>
            <p:cNvPr id="157" name="Oval 11"/>
            <p:cNvSpPr>
              <a:spLocks noChangeArrowheads="1"/>
            </p:cNvSpPr>
            <p:nvPr/>
          </p:nvSpPr>
          <p:spPr bwMode="auto">
            <a:xfrm>
              <a:off x="6897584" y="3789079"/>
              <a:ext cx="914446" cy="610084"/>
            </a:xfrm>
            <a:prstGeom prst="ellipse">
              <a:avLst/>
            </a:prstGeom>
            <a:solidFill>
              <a:schemeClr val="bg1"/>
            </a:solidFill>
            <a:ln w="9525">
              <a:solidFill>
                <a:schemeClr val="tx2">
                  <a:lumMod val="65000"/>
                  <a:lumOff val="35000"/>
                </a:schemeClr>
              </a:solidFill>
              <a:round/>
              <a:headEnd/>
              <a:tailEnd/>
            </a:ln>
            <a:effectLst/>
          </p:spPr>
          <p:txBody>
            <a:bodyPr wrap="none" anchor="ctr"/>
            <a:lstStyle/>
            <a:p>
              <a:pPr algn="ctr" eaLnBrk="0" hangingPunct="0">
                <a:spcBef>
                  <a:spcPct val="50000"/>
                </a:spcBef>
                <a:defRPr/>
              </a:pPr>
              <a:r>
                <a:rPr lang="en-GB" sz="900" b="1">
                  <a:latin typeface="Arial" charset="0"/>
                </a:rPr>
                <a:t>HOSPITALIZED</a:t>
              </a:r>
              <a:endParaRPr lang="en-GB" sz="1000">
                <a:latin typeface="Arial" charset="0"/>
              </a:endParaRPr>
            </a:p>
          </p:txBody>
        </p:sp>
        <p:cxnSp>
          <p:nvCxnSpPr>
            <p:cNvPr id="158" name="AutoShape 97"/>
            <p:cNvCxnSpPr>
              <a:cxnSpLocks noChangeShapeType="1"/>
              <a:stCxn id="99" idx="6"/>
              <a:endCxn id="97" idx="1"/>
            </p:cNvCxnSpPr>
            <p:nvPr/>
          </p:nvCxnSpPr>
          <p:spPr bwMode="auto">
            <a:xfrm>
              <a:off x="3581130" y="4458264"/>
              <a:ext cx="269889" cy="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98"/>
            <p:cNvCxnSpPr>
              <a:cxnSpLocks noChangeShapeType="1"/>
              <a:stCxn id="97" idx="3"/>
              <a:endCxn id="92" idx="1"/>
            </p:cNvCxnSpPr>
            <p:nvPr/>
          </p:nvCxnSpPr>
          <p:spPr bwMode="auto">
            <a:xfrm flipV="1">
              <a:off x="4643221" y="4454451"/>
              <a:ext cx="215911" cy="3813"/>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AutoShape 99"/>
            <p:cNvCxnSpPr>
              <a:cxnSpLocks noChangeShapeType="1"/>
              <a:stCxn id="92" idx="3"/>
              <a:endCxn id="13370" idx="1"/>
            </p:cNvCxnSpPr>
            <p:nvPr/>
          </p:nvCxnSpPr>
          <p:spPr bwMode="auto">
            <a:xfrm>
              <a:off x="5494164" y="4454451"/>
              <a:ext cx="157170" cy="0"/>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0"/>
            <p:cNvCxnSpPr>
              <a:cxnSpLocks noChangeShapeType="1"/>
              <a:stCxn id="13370" idx="3"/>
              <a:endCxn id="94" idx="2"/>
            </p:cNvCxnSpPr>
            <p:nvPr/>
          </p:nvCxnSpPr>
          <p:spPr bwMode="auto">
            <a:xfrm flipV="1">
              <a:off x="6476875" y="4441106"/>
              <a:ext cx="296878" cy="13345"/>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Oval 24"/>
            <p:cNvSpPr>
              <a:spLocks noChangeArrowheads="1"/>
            </p:cNvSpPr>
            <p:nvPr/>
          </p:nvSpPr>
          <p:spPr bwMode="auto">
            <a:xfrm>
              <a:off x="683797" y="5013059"/>
              <a:ext cx="1143057" cy="838865"/>
            </a:xfrm>
            <a:prstGeom prst="ellipse">
              <a:avLst/>
            </a:prstGeom>
            <a:solidFill>
              <a:srgbClr val="FFDBB7"/>
            </a:solidFill>
            <a:ln w="9525">
              <a:solidFill>
                <a:schemeClr val="tx2">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1200" b="1">
                  <a:latin typeface="Arial" charset="0"/>
                </a:rPr>
                <a:t>COMPANION</a:t>
              </a:r>
            </a:p>
            <a:p>
              <a:pPr algn="ctr" eaLnBrk="0" hangingPunct="0">
                <a:defRPr/>
              </a:pPr>
              <a:r>
                <a:rPr lang="en-GB" sz="1200" b="1"/>
                <a:t>ANIMALS</a:t>
              </a:r>
              <a:endParaRPr lang="en-GB"/>
            </a:p>
          </p:txBody>
        </p:sp>
        <p:sp>
          <p:nvSpPr>
            <p:cNvPr id="163" name="Line 101"/>
            <p:cNvSpPr>
              <a:spLocks noChangeShapeType="1"/>
            </p:cNvSpPr>
            <p:nvPr/>
          </p:nvSpPr>
          <p:spPr bwMode="auto">
            <a:xfrm>
              <a:off x="1691910" y="5733720"/>
              <a:ext cx="2159108" cy="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p>
          </p:txBody>
        </p:sp>
        <p:cxnSp>
          <p:nvCxnSpPr>
            <p:cNvPr id="164" name="AutoShape 105"/>
            <p:cNvCxnSpPr>
              <a:cxnSpLocks noChangeShapeType="1"/>
              <a:stCxn id="106" idx="1"/>
              <a:endCxn id="98" idx="3"/>
            </p:cNvCxnSpPr>
            <p:nvPr/>
          </p:nvCxnSpPr>
          <p:spPr bwMode="auto">
            <a:xfrm flipH="1">
              <a:off x="1306128" y="3230471"/>
              <a:ext cx="1970186" cy="0"/>
            </a:xfrm>
            <a:prstGeom prst="straightConnector1">
              <a:avLst/>
            </a:prstGeom>
            <a:noFill/>
            <a:ln w="9525">
              <a:solidFill>
                <a:schemeClr val="tx2">
                  <a:lumMod val="65000"/>
                  <a:lumOff val="35000"/>
                </a:schemeClr>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 Box 83"/>
            <p:cNvSpPr txBox="1">
              <a:spLocks noChangeArrowheads="1"/>
            </p:cNvSpPr>
            <p:nvPr/>
          </p:nvSpPr>
          <p:spPr bwMode="auto">
            <a:xfrm>
              <a:off x="1950686" y="3022662"/>
              <a:ext cx="533427" cy="406086"/>
            </a:xfrm>
            <a:prstGeom prst="rect">
              <a:avLst/>
            </a:prstGeom>
            <a:solidFill>
              <a:srgbClr val="FF9999"/>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latin typeface="Arial" charset="0"/>
                </a:rPr>
                <a:t>Dead stock</a:t>
              </a:r>
              <a:endParaRPr lang="en-GB" sz="1000">
                <a:latin typeface="Arial" charset="0"/>
              </a:endParaRPr>
            </a:p>
          </p:txBody>
        </p:sp>
        <p:cxnSp>
          <p:nvCxnSpPr>
            <p:cNvPr id="166" name="AutoShape 106"/>
            <p:cNvCxnSpPr>
              <a:cxnSpLocks noChangeShapeType="1"/>
              <a:stCxn id="98" idx="2"/>
              <a:endCxn id="91" idx="0"/>
            </p:cNvCxnSpPr>
            <p:nvPr/>
          </p:nvCxnSpPr>
          <p:spPr bwMode="auto">
            <a:xfrm rot="5400000">
              <a:off x="434466" y="3551972"/>
              <a:ext cx="646307" cy="258776"/>
            </a:xfrm>
            <a:prstGeom prst="bentConnector3">
              <a:avLst>
                <a:gd name="adj1" fmla="val 5000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AutoShape 107"/>
            <p:cNvCxnSpPr>
              <a:cxnSpLocks noChangeShapeType="1"/>
              <a:stCxn id="91" idx="3"/>
              <a:endCxn id="162" idx="0"/>
            </p:cNvCxnSpPr>
            <p:nvPr/>
          </p:nvCxnSpPr>
          <p:spPr bwMode="auto">
            <a:xfrm>
              <a:off x="933046" y="4473516"/>
              <a:ext cx="322279" cy="539543"/>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95" name="Text Box 110"/>
            <p:cNvSpPr txBox="1">
              <a:spLocks noChangeArrowheads="1"/>
            </p:cNvSpPr>
            <p:nvPr/>
          </p:nvSpPr>
          <p:spPr bwMode="auto">
            <a:xfrm>
              <a:off x="1042988" y="4005263"/>
              <a:ext cx="576262" cy="2143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CA" sz="800" b="1"/>
                <a:t>Re-mix</a:t>
              </a:r>
            </a:p>
          </p:txBody>
        </p:sp>
        <p:sp>
          <p:nvSpPr>
            <p:cNvPr id="170" name="Text Box 113"/>
            <p:cNvSpPr txBox="1">
              <a:spLocks noChangeArrowheads="1"/>
            </p:cNvSpPr>
            <p:nvPr/>
          </p:nvSpPr>
          <p:spPr bwMode="auto">
            <a:xfrm>
              <a:off x="853667" y="2321065"/>
              <a:ext cx="838242" cy="253565"/>
            </a:xfrm>
            <a:prstGeom prst="rect">
              <a:avLst/>
            </a:prstGeom>
            <a:solidFill>
              <a:srgbClr val="996633"/>
            </a:solidFill>
            <a:ln w="9525">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1000" b="1"/>
                <a:t>Land Fill</a:t>
              </a:r>
              <a:endParaRPr lang="en-GB" sz="500" b="1"/>
            </a:p>
          </p:txBody>
        </p:sp>
        <p:cxnSp>
          <p:nvCxnSpPr>
            <p:cNvPr id="171" name="AutoShape 114"/>
            <p:cNvCxnSpPr>
              <a:cxnSpLocks noChangeShapeType="1"/>
              <a:stCxn id="108" idx="1"/>
              <a:endCxn id="128" idx="3"/>
            </p:cNvCxnSpPr>
            <p:nvPr/>
          </p:nvCxnSpPr>
          <p:spPr bwMode="auto">
            <a:xfrm rot="10800000">
              <a:off x="4952798" y="2439269"/>
              <a:ext cx="528665" cy="350798"/>
            </a:xfrm>
            <a:prstGeom prst="bentConnector3">
              <a:avLst>
                <a:gd name="adj1" fmla="val 4985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AutoShape 115"/>
            <p:cNvCxnSpPr>
              <a:cxnSpLocks noChangeShapeType="1"/>
              <a:stCxn id="108" idx="1"/>
              <a:endCxn id="124" idx="3"/>
            </p:cNvCxnSpPr>
            <p:nvPr/>
          </p:nvCxnSpPr>
          <p:spPr bwMode="auto">
            <a:xfrm rot="10800000" flipV="1">
              <a:off x="4952798" y="2790067"/>
              <a:ext cx="528665" cy="232594"/>
            </a:xfrm>
            <a:prstGeom prst="bentConnector3">
              <a:avLst>
                <a:gd name="adj1" fmla="val 4985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AutoShape 116"/>
            <p:cNvCxnSpPr>
              <a:cxnSpLocks noChangeShapeType="1"/>
              <a:stCxn id="170" idx="3"/>
              <a:endCxn id="128" idx="1"/>
            </p:cNvCxnSpPr>
            <p:nvPr/>
          </p:nvCxnSpPr>
          <p:spPr bwMode="auto">
            <a:xfrm flipV="1">
              <a:off x="1691910" y="2439269"/>
              <a:ext cx="2422647" cy="7626"/>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AutoShape 117"/>
            <p:cNvCxnSpPr>
              <a:cxnSpLocks noChangeShapeType="1"/>
              <a:endCxn id="170" idx="1"/>
            </p:cNvCxnSpPr>
            <p:nvPr/>
          </p:nvCxnSpPr>
          <p:spPr bwMode="auto">
            <a:xfrm rot="5400000" flipH="1" flipV="1">
              <a:off x="-297986" y="3068297"/>
              <a:ext cx="1773055" cy="530252"/>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AutoShape 120"/>
            <p:cNvCxnSpPr>
              <a:cxnSpLocks noChangeShapeType="1"/>
              <a:stCxn id="108" idx="2"/>
              <a:endCxn id="107" idx="0"/>
            </p:cNvCxnSpPr>
            <p:nvPr/>
          </p:nvCxnSpPr>
          <p:spPr bwMode="auto">
            <a:xfrm rot="5400000">
              <a:off x="5667443" y="2941064"/>
              <a:ext cx="224968" cy="174634"/>
            </a:xfrm>
            <a:prstGeom prst="bentConnector3">
              <a:avLst>
                <a:gd name="adj1" fmla="val 5000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AutoShape 121"/>
            <p:cNvCxnSpPr>
              <a:cxnSpLocks noChangeShapeType="1"/>
              <a:stCxn id="107" idx="4"/>
              <a:endCxn id="13370" idx="0"/>
            </p:cNvCxnSpPr>
            <p:nvPr/>
          </p:nvCxnSpPr>
          <p:spPr bwMode="auto">
            <a:xfrm rot="16200000" flipH="1">
              <a:off x="5736323" y="3783497"/>
              <a:ext cx="284070" cy="371494"/>
            </a:xfrm>
            <a:prstGeom prst="bentConnector3">
              <a:avLst>
                <a:gd name="adj1" fmla="val 4972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AutoShape 124"/>
            <p:cNvCxnSpPr>
              <a:cxnSpLocks noChangeShapeType="1"/>
              <a:stCxn id="99" idx="0"/>
              <a:endCxn id="165" idx="3"/>
            </p:cNvCxnSpPr>
            <p:nvPr/>
          </p:nvCxnSpPr>
          <p:spPr bwMode="auto">
            <a:xfrm rot="16200000" flipV="1">
              <a:off x="2398120" y="3312650"/>
              <a:ext cx="278351" cy="106367"/>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AutoShape 125"/>
            <p:cNvCxnSpPr>
              <a:cxnSpLocks noChangeShapeType="1"/>
              <a:stCxn id="99" idx="7"/>
              <a:endCxn id="150" idx="2"/>
            </p:cNvCxnSpPr>
            <p:nvPr/>
          </p:nvCxnSpPr>
          <p:spPr bwMode="auto">
            <a:xfrm rot="5400000" flipH="1">
              <a:off x="2583013" y="3077677"/>
              <a:ext cx="867463" cy="547716"/>
            </a:xfrm>
            <a:prstGeom prst="bentConnector3">
              <a:avLst>
                <a:gd name="adj1" fmla="val 3956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 name="Line 126"/>
            <p:cNvSpPr>
              <a:spLocks noChangeShapeType="1"/>
            </p:cNvSpPr>
            <p:nvPr/>
          </p:nvSpPr>
          <p:spPr bwMode="auto">
            <a:xfrm>
              <a:off x="971148" y="4364845"/>
              <a:ext cx="576292" cy="0"/>
            </a:xfrm>
            <a:prstGeom prst="line">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p>
          </p:txBody>
        </p:sp>
        <p:cxnSp>
          <p:nvCxnSpPr>
            <p:cNvPr id="180" name="AutoShape 127"/>
            <p:cNvCxnSpPr>
              <a:cxnSpLocks noChangeShapeType="1"/>
              <a:stCxn id="91" idx="2"/>
              <a:endCxn id="93" idx="1"/>
            </p:cNvCxnSpPr>
            <p:nvPr/>
          </p:nvCxnSpPr>
          <p:spPr bwMode="auto">
            <a:xfrm rot="16200000" flipH="1">
              <a:off x="1752037" y="3818712"/>
              <a:ext cx="970415" cy="3218025"/>
            </a:xfrm>
            <a:prstGeom prst="bentConnector2">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AutoShape 128"/>
            <p:cNvCxnSpPr>
              <a:cxnSpLocks noChangeShapeType="1"/>
              <a:stCxn id="151" idx="0"/>
              <a:endCxn id="99" idx="4"/>
            </p:cNvCxnSpPr>
            <p:nvPr/>
          </p:nvCxnSpPr>
          <p:spPr bwMode="auto">
            <a:xfrm rot="5400000" flipH="1">
              <a:off x="2519684" y="5480410"/>
              <a:ext cx="827426" cy="685834"/>
            </a:xfrm>
            <a:prstGeom prst="bentConnector3">
              <a:avLst>
                <a:gd name="adj1" fmla="val 49903"/>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AutoShape 129"/>
            <p:cNvCxnSpPr>
              <a:cxnSpLocks noChangeShapeType="1"/>
              <a:stCxn id="150" idx="3"/>
              <a:endCxn id="128" idx="1"/>
            </p:cNvCxnSpPr>
            <p:nvPr/>
          </p:nvCxnSpPr>
          <p:spPr bwMode="auto">
            <a:xfrm flipV="1">
              <a:off x="3428722" y="2439269"/>
              <a:ext cx="685834" cy="276444"/>
            </a:xfrm>
            <a:prstGeom prst="bentConnector3">
              <a:avLst>
                <a:gd name="adj1" fmla="val 50000"/>
              </a:avLst>
            </a:prstGeom>
            <a:noFill/>
            <a:ln w="9525">
              <a:solidFill>
                <a:schemeClr val="tx2">
                  <a:lumMod val="65000"/>
                  <a:lumOff val="3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Oval 86"/>
            <p:cNvSpPr>
              <a:spLocks noChangeArrowheads="1"/>
            </p:cNvSpPr>
            <p:nvPr/>
          </p:nvSpPr>
          <p:spPr bwMode="auto">
            <a:xfrm>
              <a:off x="178947" y="984601"/>
              <a:ext cx="1152583" cy="646308"/>
            </a:xfrm>
            <a:prstGeom prst="ellipse">
              <a:avLst/>
            </a:prstGeom>
            <a:solidFill>
              <a:srgbClr val="CC99FF">
                <a:alpha val="50999"/>
              </a:srgbClr>
            </a:solidFill>
            <a:ln w="9525">
              <a:solidFill>
                <a:schemeClr val="tx2">
                  <a:lumMod val="65000"/>
                  <a:lumOff val="35000"/>
                </a:schemeClr>
              </a:solidFill>
              <a:round/>
              <a:headEnd/>
              <a:tailEnd/>
            </a:ln>
          </p:spPr>
          <p:txBody>
            <a:bodyPr anchor="ctr" anchorCtr="1"/>
            <a:lstStyle/>
            <a:p>
              <a:pPr algn="ctr">
                <a:defRPr/>
              </a:pPr>
              <a:r>
                <a:rPr lang="en-CA" sz="1000" b="1"/>
                <a:t>Fuel Ethanol Producers</a:t>
              </a:r>
            </a:p>
          </p:txBody>
        </p:sp>
        <p:sp>
          <p:nvSpPr>
            <p:cNvPr id="184" name="Text Box 88"/>
            <p:cNvSpPr txBox="1">
              <a:spLocks noChangeArrowheads="1"/>
            </p:cNvSpPr>
            <p:nvPr/>
          </p:nvSpPr>
          <p:spPr bwMode="auto">
            <a:xfrm>
              <a:off x="394857" y="191492"/>
              <a:ext cx="719173" cy="564327"/>
            </a:xfrm>
            <a:prstGeom prst="rect">
              <a:avLst/>
            </a:prstGeom>
            <a:solidFill>
              <a:srgbClr val="CC99FF">
                <a:alpha val="50000"/>
              </a:srgbClr>
            </a:solidFill>
            <a:ln w="9525">
              <a:solidFill>
                <a:schemeClr val="tx2">
                  <a:lumMod val="65000"/>
                  <a:lumOff val="35000"/>
                </a:schemeClr>
              </a:solidFill>
              <a:miter lim="800000"/>
              <a:headEnd/>
              <a:tailEnd/>
            </a:ln>
          </p:spPr>
          <p:txBody>
            <a:bodyPr anchor="ctr" anchorCtr="1"/>
            <a:lstStyle/>
            <a:p>
              <a:pPr algn="ctr">
                <a:defRPr/>
              </a:pPr>
              <a:r>
                <a:rPr lang="en-CA" sz="1000" b="1" dirty="0"/>
                <a:t>Fuel Ethanol</a:t>
              </a:r>
            </a:p>
          </p:txBody>
        </p:sp>
        <p:sp>
          <p:nvSpPr>
            <p:cNvPr id="185" name="Text Box 89"/>
            <p:cNvSpPr txBox="1">
              <a:spLocks noChangeArrowheads="1"/>
            </p:cNvSpPr>
            <p:nvPr/>
          </p:nvSpPr>
          <p:spPr bwMode="auto">
            <a:xfrm>
              <a:off x="107505" y="1777709"/>
              <a:ext cx="1198623" cy="505226"/>
            </a:xfrm>
            <a:prstGeom prst="rect">
              <a:avLst/>
            </a:prstGeom>
            <a:solidFill>
              <a:srgbClr val="CC99FF">
                <a:alpha val="50000"/>
              </a:srgbClr>
            </a:solidFill>
            <a:ln w="9525">
              <a:solidFill>
                <a:schemeClr val="tx2">
                  <a:lumMod val="65000"/>
                  <a:lumOff val="35000"/>
                </a:schemeClr>
              </a:solidFill>
              <a:miter lim="800000"/>
              <a:headEnd/>
              <a:tailEnd/>
            </a:ln>
          </p:spPr>
          <p:txBody>
            <a:bodyPr anchor="ctr" anchorCtr="1"/>
            <a:lstStyle/>
            <a:p>
              <a:pPr algn="ctr">
                <a:defRPr/>
              </a:pPr>
              <a:r>
                <a:rPr lang="en-CA" sz="1000" b="1" dirty="0"/>
                <a:t>Distillers Grain By-Products</a:t>
              </a:r>
            </a:p>
          </p:txBody>
        </p:sp>
        <p:cxnSp>
          <p:nvCxnSpPr>
            <p:cNvPr id="186" name="AutoShape 92"/>
            <p:cNvCxnSpPr>
              <a:cxnSpLocks noChangeShapeType="1"/>
              <a:stCxn id="183" idx="4"/>
              <a:endCxn id="185" idx="0"/>
            </p:cNvCxnSpPr>
            <p:nvPr/>
          </p:nvCxnSpPr>
          <p:spPr bwMode="auto">
            <a:xfrm flipH="1">
              <a:off x="707610" y="1630908"/>
              <a:ext cx="47627" cy="146801"/>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AutoShape 93"/>
            <p:cNvCxnSpPr>
              <a:cxnSpLocks noChangeShapeType="1"/>
              <a:stCxn id="183" idx="0"/>
              <a:endCxn id="184" idx="2"/>
            </p:cNvCxnSpPr>
            <p:nvPr/>
          </p:nvCxnSpPr>
          <p:spPr bwMode="auto">
            <a:xfrm flipH="1" flipV="1">
              <a:off x="755238" y="755819"/>
              <a:ext cx="0" cy="228781"/>
            </a:xfrm>
            <a:prstGeom prst="straightConnector1">
              <a:avLst/>
            </a:prstGeom>
            <a:noFill/>
            <a:ln w="9525">
              <a:solidFill>
                <a:schemeClr val="tx2">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Elbow Connector 187"/>
            <p:cNvCxnSpPr>
              <a:stCxn id="185" idx="2"/>
              <a:endCxn id="91" idx="1"/>
            </p:cNvCxnSpPr>
            <p:nvPr/>
          </p:nvCxnSpPr>
          <p:spPr>
            <a:xfrm rot="5400000">
              <a:off x="-579777" y="3186128"/>
              <a:ext cx="2190581" cy="384194"/>
            </a:xfrm>
            <a:prstGeom prst="bentConnector4">
              <a:avLst>
                <a:gd name="adj1" fmla="val 24964"/>
                <a:gd name="adj2" fmla="val 159662"/>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8" name="Line 109"/>
            <p:cNvSpPr>
              <a:spLocks noChangeShapeType="1"/>
            </p:cNvSpPr>
            <p:nvPr/>
          </p:nvSpPr>
          <p:spPr bwMode="auto">
            <a:xfrm flipH="1">
              <a:off x="971148" y="4221856"/>
              <a:ext cx="576292" cy="0"/>
            </a:xfrm>
            <a:prstGeom prst="line">
              <a:avLst/>
            </a:prstGeom>
            <a:noFill/>
            <a:ln w="9525">
              <a:solidFill>
                <a:schemeClr val="tx2">
                  <a:lumMod val="65000"/>
                  <a:lumOff val="35000"/>
                </a:schemeClr>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p>
          </p:txBody>
        </p:sp>
      </p:grpSp>
      <p:sp>
        <p:nvSpPr>
          <p:cNvPr id="13316"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E6E289-0F7F-449D-8108-0445ADB059AA}" type="slidenum">
              <a:rPr lang="en-CA" smtClean="0">
                <a:solidFill>
                  <a:srgbClr val="D1D1D1"/>
                </a:solidFill>
              </a:rPr>
              <a:pPr eaLnBrk="1" hangingPunct="1"/>
              <a:t>2</a:t>
            </a:fld>
            <a:endParaRPr lang="en-CA" smtClean="0">
              <a:solidFill>
                <a:srgbClr val="D1D1D1"/>
              </a:solidFill>
            </a:endParaRPr>
          </a:p>
        </p:txBody>
      </p:sp>
      <p:sp>
        <p:nvSpPr>
          <p:cNvPr id="13317" name="Footer Placeholder 2"/>
          <p:cNvSpPr>
            <a:spLocks noGrp="1"/>
          </p:cNvSpPr>
          <p:nvPr>
            <p:ph type="ftr"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mtClean="0">
                <a:solidFill>
                  <a:schemeClr val="bg1"/>
                </a:solidFill>
              </a:rPr>
              <a:t>CIPARS 2012 – INTEGRATED AMR RESULTS </a:t>
            </a:r>
          </a:p>
        </p:txBody>
      </p:sp>
      <p:sp>
        <p:nvSpPr>
          <p:cNvPr id="2" name="Rectangle 1"/>
          <p:cNvSpPr/>
          <p:nvPr/>
        </p:nvSpPr>
        <p:spPr>
          <a:xfrm>
            <a:off x="179388" y="3508375"/>
            <a:ext cx="8861425" cy="1839913"/>
          </a:xfrm>
          <a:prstGeom prst="rect">
            <a:avLst/>
          </a:prstGeom>
          <a:solidFill>
            <a:srgbClr val="C00000">
              <a:alpha val="15000"/>
            </a:srgbClr>
          </a:solid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429124123"/>
      </p:ext>
    </p:extLst>
  </p:cSld>
  <p:clrMapOvr>
    <a:masterClrMapping/>
  </p:clrMapOvr>
  <p:transition advTm="8534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noGrp="1"/>
          </p:cNvSpPr>
          <p:nvPr/>
        </p:nvSpPr>
        <p:spPr>
          <a:xfrm>
            <a:off x="6553200" y="6356350"/>
            <a:ext cx="2133600" cy="365125"/>
          </a:xfrm>
          <a:prstGeom prst="rect">
            <a:avLst/>
          </a:prstGeom>
          <a:noFill/>
        </p:spPr>
        <p:txBody>
          <a:bodyPr anchor="ctr"/>
          <a:lstStyle/>
          <a:p>
            <a:pPr algn="r" eaLnBrk="1" fontAlgn="auto" hangingPunct="1">
              <a:spcBef>
                <a:spcPts val="0"/>
              </a:spcBef>
              <a:spcAft>
                <a:spcPts val="0"/>
              </a:spcAft>
              <a:defRPr/>
            </a:pPr>
            <a:fld id="{F1CA5F58-EE13-49CA-B418-86BDFAE8A530}" type="slidenum">
              <a:rPr lang="en-CA" sz="1200" b="0">
                <a:solidFill>
                  <a:schemeClr val="tx1">
                    <a:tint val="75000"/>
                  </a:schemeClr>
                </a:solidFill>
                <a:latin typeface="+mn-lt"/>
                <a:ea typeface="+mn-ea"/>
              </a:rPr>
              <a:pPr algn="r" eaLnBrk="1" fontAlgn="auto" hangingPunct="1">
                <a:spcBef>
                  <a:spcPts val="0"/>
                </a:spcBef>
                <a:spcAft>
                  <a:spcPts val="0"/>
                </a:spcAft>
                <a:defRPr/>
              </a:pPr>
              <a:t>3</a:t>
            </a:fld>
            <a:endParaRPr lang="en-CA" sz="1200" b="0">
              <a:solidFill>
                <a:schemeClr val="tx1">
                  <a:tint val="75000"/>
                </a:schemeClr>
              </a:solidFill>
              <a:latin typeface="+mn-lt"/>
              <a:ea typeface="+mn-ea"/>
            </a:endParaRPr>
          </a:p>
        </p:txBody>
      </p:sp>
      <p:sp>
        <p:nvSpPr>
          <p:cNvPr id="53251" name="Rectangle 4"/>
          <p:cNvSpPr>
            <a:spLocks noChangeArrowheads="1"/>
          </p:cNvSpPr>
          <p:nvPr/>
        </p:nvSpPr>
        <p:spPr bwMode="auto">
          <a:xfrm>
            <a:off x="0" y="0"/>
            <a:ext cx="9144000" cy="6858000"/>
          </a:xfrm>
          <a:prstGeom prst="rect">
            <a:avLst/>
          </a:prstGeom>
          <a:solidFill>
            <a:srgbClr val="79B6F3">
              <a:alpha val="29019"/>
            </a:srgbClr>
          </a:solidFill>
          <a:ln w="57150">
            <a:solidFill>
              <a:schemeClr val="tx2"/>
            </a:solidFill>
            <a:miter lim="800000"/>
            <a:headEnd/>
            <a:tailEnd/>
          </a:ln>
        </p:spPr>
        <p:txBody>
          <a:bodyPr wrap="none" anchor="ctr"/>
          <a:lstStyle/>
          <a:p>
            <a:pPr eaLnBrk="1" hangingPunct="1"/>
            <a:endParaRPr lang="en-CA" sz="1800" b="0">
              <a:latin typeface="Arial" pitchFamily="34" charset="0"/>
            </a:endParaRPr>
          </a:p>
        </p:txBody>
      </p:sp>
      <p:sp>
        <p:nvSpPr>
          <p:cNvPr id="16388" name="Rectangle 11"/>
          <p:cNvSpPr>
            <a:spLocks noGrp="1"/>
          </p:cNvSpPr>
          <p:nvPr>
            <p:ph type="title" idx="4294967295"/>
          </p:nvPr>
        </p:nvSpPr>
        <p:spPr>
          <a:xfrm>
            <a:off x="0" y="404813"/>
            <a:ext cx="8915400" cy="990600"/>
          </a:xfrm>
          <a:noFill/>
        </p:spPr>
        <p:txBody>
          <a:bodyPr/>
          <a:lstStyle/>
          <a:p>
            <a:r>
              <a:rPr lang="en-CA" sz="2000" smtClean="0">
                <a:solidFill>
                  <a:srgbClr val="000066"/>
                </a:solidFill>
              </a:rPr>
              <a:t>Ceftiofur Resistance in Chicken </a:t>
            </a:r>
            <a:r>
              <a:rPr lang="en-CA" sz="2000" i="1" smtClean="0">
                <a:solidFill>
                  <a:srgbClr val="000066"/>
                </a:solidFill>
              </a:rPr>
              <a:t>E. coli</a:t>
            </a:r>
            <a:r>
              <a:rPr lang="en-CA" sz="2000" smtClean="0">
                <a:solidFill>
                  <a:srgbClr val="000066"/>
                </a:solidFill>
              </a:rPr>
              <a:t> and </a:t>
            </a:r>
            <a:br>
              <a:rPr lang="en-CA" sz="2000" smtClean="0">
                <a:solidFill>
                  <a:srgbClr val="000066"/>
                </a:solidFill>
              </a:rPr>
            </a:br>
            <a:r>
              <a:rPr lang="en-CA" sz="2000" smtClean="0">
                <a:solidFill>
                  <a:srgbClr val="000066"/>
                </a:solidFill>
              </a:rPr>
              <a:t>Human and Chicken </a:t>
            </a:r>
            <a:r>
              <a:rPr lang="en-CA" sz="2000" i="1" smtClean="0">
                <a:solidFill>
                  <a:srgbClr val="000066"/>
                </a:solidFill>
              </a:rPr>
              <a:t>S</a:t>
            </a:r>
            <a:r>
              <a:rPr lang="en-CA" sz="2000" smtClean="0">
                <a:solidFill>
                  <a:srgbClr val="000066"/>
                </a:solidFill>
              </a:rPr>
              <a:t>. Heidelberg (Québec) – CIPARS</a:t>
            </a:r>
            <a:br>
              <a:rPr lang="en-CA" sz="2000" smtClean="0">
                <a:solidFill>
                  <a:srgbClr val="000066"/>
                </a:solidFill>
              </a:rPr>
            </a:br>
            <a:r>
              <a:rPr lang="en-CA" sz="2000" smtClean="0">
                <a:solidFill>
                  <a:srgbClr val="000066"/>
                </a:solidFill>
              </a:rPr>
              <a:t>2003-2009, Rolling Average</a:t>
            </a:r>
          </a:p>
        </p:txBody>
      </p:sp>
      <p:sp>
        <p:nvSpPr>
          <p:cNvPr id="53253" name="Text Box 12"/>
          <p:cNvSpPr txBox="1">
            <a:spLocks noChangeArrowheads="1"/>
          </p:cNvSpPr>
          <p:nvPr/>
        </p:nvSpPr>
        <p:spPr bwMode="auto">
          <a:xfrm>
            <a:off x="7315200" y="5211763"/>
            <a:ext cx="1050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18" charset="0"/>
                <a:ea typeface="ＭＳ Ｐゴシック" pitchFamily="34" charset="-128"/>
              </a:defRPr>
            </a:lvl1pPr>
            <a:lvl2pPr marL="742950" indent="-285750">
              <a:defRPr sz="2400" b="1">
                <a:solidFill>
                  <a:schemeClr val="tx1"/>
                </a:solidFill>
                <a:latin typeface="Times" pitchFamily="18" charset="0"/>
                <a:ea typeface="ＭＳ Ｐゴシック" pitchFamily="34" charset="-128"/>
              </a:defRPr>
            </a:lvl2pPr>
            <a:lvl3pPr marL="1143000" indent="-228600">
              <a:defRPr sz="2400" b="1">
                <a:solidFill>
                  <a:schemeClr val="tx1"/>
                </a:solidFill>
                <a:latin typeface="Times" pitchFamily="18" charset="0"/>
                <a:ea typeface="ＭＳ Ｐゴシック" pitchFamily="34" charset="-128"/>
              </a:defRPr>
            </a:lvl3pPr>
            <a:lvl4pPr marL="1600200" indent="-228600">
              <a:defRPr sz="2400" b="1">
                <a:solidFill>
                  <a:schemeClr val="tx1"/>
                </a:solidFill>
                <a:latin typeface="Times" pitchFamily="18" charset="0"/>
                <a:ea typeface="ＭＳ Ｐゴシック" pitchFamily="34" charset="-128"/>
              </a:defRPr>
            </a:lvl4pPr>
            <a:lvl5pPr marL="2057400" indent="-228600">
              <a:defRPr sz="2400" b="1">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pitchFamily="18" charset="0"/>
                <a:ea typeface="ＭＳ Ｐゴシック" pitchFamily="34" charset="-128"/>
              </a:defRPr>
            </a:lvl9pPr>
          </a:lstStyle>
          <a:p>
            <a:r>
              <a:rPr lang="en-CA" sz="1200" b="0">
                <a:solidFill>
                  <a:srgbClr val="000000"/>
                </a:solidFill>
                <a:latin typeface="Verdana" pitchFamily="34" charset="0"/>
              </a:rPr>
              <a:t>preliminary</a:t>
            </a:r>
          </a:p>
        </p:txBody>
      </p:sp>
      <p:pic>
        <p:nvPicPr>
          <p:cNvPr id="5325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690688"/>
            <a:ext cx="8780462"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14"/>
          <p:cNvSpPr>
            <a:spLocks noChangeArrowheads="1"/>
          </p:cNvSpPr>
          <p:nvPr/>
        </p:nvSpPr>
        <p:spPr bwMode="auto">
          <a:xfrm>
            <a:off x="2895600" y="2362200"/>
            <a:ext cx="2133600" cy="2667000"/>
          </a:xfrm>
          <a:prstGeom prst="rect">
            <a:avLst/>
          </a:prstGeom>
          <a:solidFill>
            <a:schemeClr val="folHlink">
              <a:alpha val="12157"/>
            </a:schemeClr>
          </a:solidFill>
          <a:ln w="9525">
            <a:solidFill>
              <a:schemeClr val="tx1"/>
            </a:solidFill>
            <a:miter lim="800000"/>
            <a:headEnd/>
            <a:tailEnd/>
          </a:ln>
        </p:spPr>
        <p:txBody>
          <a:bodyPr wrap="none" anchor="ctr"/>
          <a:lstStyle/>
          <a:p>
            <a:pPr eaLnBrk="1" hangingPunct="1"/>
            <a:endParaRPr lang="en-CA" sz="1800">
              <a:latin typeface="Arial" pitchFamily="34" charset="0"/>
            </a:endParaRPr>
          </a:p>
        </p:txBody>
      </p:sp>
      <p:sp>
        <p:nvSpPr>
          <p:cNvPr id="16392" name="Text Box 15"/>
          <p:cNvSpPr txBox="1">
            <a:spLocks noChangeArrowheads="1"/>
          </p:cNvSpPr>
          <p:nvPr/>
        </p:nvSpPr>
        <p:spPr bwMode="auto">
          <a:xfrm>
            <a:off x="1187450" y="2224088"/>
            <a:ext cx="1463675" cy="701675"/>
          </a:xfrm>
          <a:prstGeom prst="rect">
            <a:avLst/>
          </a:prstGeom>
          <a:noFill/>
          <a:ln w="9525">
            <a:noFill/>
            <a:miter lim="800000"/>
            <a:headEnd/>
            <a:tailEnd/>
          </a:ln>
        </p:spPr>
        <p:txBody>
          <a:bodyPr>
            <a:spAutoFit/>
          </a:bodyPr>
          <a:lstStyle/>
          <a:p>
            <a:pPr algn="ctr">
              <a:defRPr/>
            </a:pPr>
            <a:r>
              <a:rPr lang="en-CA" sz="2000" dirty="0">
                <a:solidFill>
                  <a:srgbClr val="990033"/>
                </a:solidFill>
                <a:latin typeface="+mn-lt"/>
                <a:ea typeface="+mn-ea"/>
              </a:rPr>
              <a:t>High level of use</a:t>
            </a:r>
          </a:p>
        </p:txBody>
      </p:sp>
      <p:sp>
        <p:nvSpPr>
          <p:cNvPr id="16393" name="Text Box 16"/>
          <p:cNvSpPr txBox="1">
            <a:spLocks noChangeArrowheads="1"/>
          </p:cNvSpPr>
          <p:nvPr/>
        </p:nvSpPr>
        <p:spPr bwMode="auto">
          <a:xfrm>
            <a:off x="3717925" y="2665413"/>
            <a:ext cx="1082675" cy="400050"/>
          </a:xfrm>
          <a:prstGeom prst="rect">
            <a:avLst/>
          </a:prstGeom>
          <a:noFill/>
          <a:ln w="9525">
            <a:noFill/>
            <a:miter lim="800000"/>
            <a:headEnd/>
            <a:tailEnd/>
          </a:ln>
        </p:spPr>
        <p:txBody>
          <a:bodyPr>
            <a:spAutoFit/>
          </a:bodyPr>
          <a:lstStyle/>
          <a:p>
            <a:pPr algn="ctr">
              <a:defRPr/>
            </a:pPr>
            <a:r>
              <a:rPr lang="en-CA" sz="2000" dirty="0">
                <a:solidFill>
                  <a:srgbClr val="990033"/>
                </a:solidFill>
                <a:latin typeface="+mn-lt"/>
                <a:ea typeface="+mn-ea"/>
              </a:rPr>
              <a:t>Zero use</a:t>
            </a:r>
          </a:p>
        </p:txBody>
      </p:sp>
      <p:sp>
        <p:nvSpPr>
          <p:cNvPr id="16394" name="Text Box 17"/>
          <p:cNvSpPr txBox="1">
            <a:spLocks noChangeArrowheads="1"/>
          </p:cNvSpPr>
          <p:nvPr/>
        </p:nvSpPr>
        <p:spPr bwMode="auto">
          <a:xfrm>
            <a:off x="6172200" y="3054350"/>
            <a:ext cx="1752600" cy="396875"/>
          </a:xfrm>
          <a:prstGeom prst="rect">
            <a:avLst/>
          </a:prstGeom>
          <a:noFill/>
          <a:ln w="9525">
            <a:noFill/>
            <a:miter lim="800000"/>
            <a:headEnd/>
            <a:tailEnd/>
          </a:ln>
        </p:spPr>
        <p:txBody>
          <a:bodyPr>
            <a:spAutoFit/>
          </a:bodyPr>
          <a:lstStyle/>
          <a:p>
            <a:pPr algn="ctr">
              <a:defRPr/>
            </a:pPr>
            <a:r>
              <a:rPr lang="en-CA" sz="2000" dirty="0">
                <a:solidFill>
                  <a:srgbClr val="990033"/>
                </a:solidFill>
                <a:latin typeface="+mn-lt"/>
                <a:ea typeface="+mn-ea"/>
              </a:rPr>
              <a:t>Unknown use </a:t>
            </a:r>
          </a:p>
        </p:txBody>
      </p:sp>
      <p:sp>
        <p:nvSpPr>
          <p:cNvPr id="16395" name="Text Box 18"/>
          <p:cNvSpPr txBox="1">
            <a:spLocks noChangeArrowheads="1"/>
          </p:cNvSpPr>
          <p:nvPr/>
        </p:nvSpPr>
        <p:spPr bwMode="auto">
          <a:xfrm>
            <a:off x="3924300" y="6191250"/>
            <a:ext cx="5111750" cy="277813"/>
          </a:xfrm>
          <a:prstGeom prst="rect">
            <a:avLst/>
          </a:prstGeom>
          <a:noFill/>
          <a:ln w="9525">
            <a:noFill/>
            <a:miter lim="800000"/>
            <a:headEnd/>
            <a:tailEnd/>
          </a:ln>
        </p:spPr>
        <p:txBody>
          <a:bodyPr>
            <a:spAutoFit/>
          </a:bodyPr>
          <a:lstStyle/>
          <a:p>
            <a:pPr eaLnBrk="1" hangingPunct="1">
              <a:spcBef>
                <a:spcPct val="50000"/>
              </a:spcBef>
              <a:defRPr/>
            </a:pPr>
            <a:r>
              <a:rPr lang="en-CA" sz="1200" b="0" dirty="0">
                <a:solidFill>
                  <a:srgbClr val="000066"/>
                </a:solidFill>
                <a:latin typeface="+mn-lt"/>
                <a:ea typeface="+mn-ea"/>
              </a:rPr>
              <a:t>Canadian Integrated Program for Antimicrobial Resistance Surveillance</a:t>
            </a:r>
            <a:r>
              <a:rPr lang="en-CA" sz="1200" dirty="0">
                <a:solidFill>
                  <a:srgbClr val="000066"/>
                </a:solidFill>
                <a:latin typeface="+mn-lt"/>
                <a:ea typeface="+mn-ea"/>
              </a:rPr>
              <a:t> </a:t>
            </a:r>
            <a:r>
              <a:rPr lang="en-CA" sz="1200" b="0" dirty="0">
                <a:solidFill>
                  <a:srgbClr val="000066"/>
                </a:solidFill>
                <a:latin typeface="+mn-lt"/>
                <a:ea typeface="+mn-ea"/>
              </a:rPr>
              <a:t>, PHAC </a:t>
            </a:r>
          </a:p>
        </p:txBody>
      </p:sp>
    </p:spTree>
    <p:extLst>
      <p:ext uri="{BB962C8B-B14F-4D97-AF65-F5344CB8AC3E}">
        <p14:creationId xmlns:p14="http://schemas.microsoft.com/office/powerpoint/2010/main" val="378276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439</Words>
  <Application>Microsoft Office PowerPoint</Application>
  <PresentationFormat>On-screen Show (4:3)</PresentationFormat>
  <Paragraphs>87</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Blank Presentation</vt:lpstr>
      <vt:lpstr>Public Health Agency of Canada Agence de la santé publique du Canada</vt:lpstr>
      <vt:lpstr>Worldwide Distribution of Cases of NDM-1* – Dec. 2010 (*New Delhi metallo-beta-lactamase 1 enzyme/ ‘superbug’)</vt:lpstr>
      <vt:lpstr>PowerPoint Presentation</vt:lpstr>
      <vt:lpstr>Ceftiofur Resistance in Chicken E. coli and  Human and Chicken S. Heidelberg (Québec) – CIPARS 2003-2009, Rolling Average</vt:lpstr>
    </vt:vector>
  </TitlesOfParts>
  <Company>PHAC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PHAC</dc:creator>
  <cp:lastModifiedBy>hcuser</cp:lastModifiedBy>
  <cp:revision>206</cp:revision>
  <cp:lastPrinted>2013-06-05T14:26:48Z</cp:lastPrinted>
  <dcterms:created xsi:type="dcterms:W3CDTF">2011-03-18T17:39:28Z</dcterms:created>
  <dcterms:modified xsi:type="dcterms:W3CDTF">2013-11-22T19:17:17Z</dcterms:modified>
</cp:coreProperties>
</file>